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 id="2147483663" r:id="rId2"/>
  </p:sldMasterIdLst>
  <p:notesMasterIdLst>
    <p:notesMasterId r:id="rId16"/>
  </p:notesMasterIdLst>
  <p:handoutMasterIdLst>
    <p:handoutMasterId r:id="rId17"/>
  </p:handoutMasterIdLst>
  <p:sldIdLst>
    <p:sldId id="259" r:id="rId3"/>
    <p:sldId id="306" r:id="rId4"/>
    <p:sldId id="317" r:id="rId5"/>
    <p:sldId id="316" r:id="rId6"/>
    <p:sldId id="319" r:id="rId7"/>
    <p:sldId id="314" r:id="rId8"/>
    <p:sldId id="307" r:id="rId9"/>
    <p:sldId id="310" r:id="rId10"/>
    <p:sldId id="308" r:id="rId11"/>
    <p:sldId id="321" r:id="rId12"/>
    <p:sldId id="322" r:id="rId13"/>
    <p:sldId id="311" r:id="rId14"/>
    <p:sldId id="31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74302B-DDBF-924B-9305-828435A9EA61}">
          <p14:sldIdLst>
            <p14:sldId id="259"/>
            <p14:sldId id="306"/>
            <p14:sldId id="317"/>
            <p14:sldId id="316"/>
            <p14:sldId id="319"/>
            <p14:sldId id="314"/>
            <p14:sldId id="307"/>
            <p14:sldId id="310"/>
            <p14:sldId id="308"/>
            <p14:sldId id="321"/>
            <p14:sldId id="322"/>
            <p14:sldId id="311"/>
            <p14:sldId id="31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26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87" autoAdjust="0"/>
    <p:restoredTop sz="93063" autoAdjust="0"/>
  </p:normalViewPr>
  <p:slideViewPr>
    <p:cSldViewPr snapToGrid="0" snapToObjects="1" showGuides="1">
      <p:cViewPr varScale="1">
        <p:scale>
          <a:sx n="127" d="100"/>
          <a:sy n="127" d="100"/>
        </p:scale>
        <p:origin x="1376" y="168"/>
      </p:cViewPr>
      <p:guideLst>
        <p:guide orient="horz" pos="2160"/>
        <p:guide pos="2880"/>
      </p:guideLst>
    </p:cSldViewPr>
  </p:slideViewPr>
  <p:outlineViewPr>
    <p:cViewPr>
      <p:scale>
        <a:sx n="33" d="100"/>
        <a:sy n="33" d="100"/>
      </p:scale>
      <p:origin x="0" y="60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9EB9C-891B-9C46-A228-F224EB818075}" type="datetimeFigureOut">
              <a:rPr lang="en-US" smtClean="0"/>
              <a:t>12/3/18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EB5D33-A042-DE41-AE87-410AB780F52D}" type="slidenum">
              <a:rPr lang="en-US" smtClean="0"/>
              <a:t>‹#›</a:t>
            </a:fld>
            <a:endParaRPr lang="en-US"/>
          </a:p>
        </p:txBody>
      </p:sp>
    </p:spTree>
    <p:extLst>
      <p:ext uri="{BB962C8B-B14F-4D97-AF65-F5344CB8AC3E}">
        <p14:creationId xmlns:p14="http://schemas.microsoft.com/office/powerpoint/2010/main" val="1678489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D2E010-4C83-E240-9A1A-B4DD9CD950E9}" type="datetimeFigureOut">
              <a:rPr lang="en-US" smtClean="0"/>
              <a:t>12/3/18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301C20-E3DE-4B4C-9AF4-FC0FA156BCCA}" type="slidenum">
              <a:rPr lang="en-US" smtClean="0"/>
              <a:t>‹#›</a:t>
            </a:fld>
            <a:endParaRPr lang="en-US"/>
          </a:p>
        </p:txBody>
      </p:sp>
    </p:spTree>
    <p:extLst>
      <p:ext uri="{BB962C8B-B14F-4D97-AF65-F5344CB8AC3E}">
        <p14:creationId xmlns:p14="http://schemas.microsoft.com/office/powerpoint/2010/main" val="9382624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PhD</a:t>
            </a:r>
            <a:r>
              <a:rPr lang="en-US" baseline="0" dirty="0"/>
              <a:t> Candidate in Chemical Engineering, but more relevant to the topic of this lecture, I spent 3 years at the Boston Consulting Group in Chicago before coming back to school working on projects for chemicals and health care clients. I know in this class you all will be working on consulting projects this semester, and a number of you are likely also thinking about going into consulting after graduation. How many of you are thinking of going into consulting, whether management or technical or something else? Okay, great. In consulting, or any industry really, running an effective meeting is one of the easiest and most critical ways of earning your client’s respect and trust. It is the easiest way of showing that you are in control of the process. I’m going to frame this through both the lens of what meetings look like out in the real world and lessons you can apply to your teams in this class, but also want tie this into experiences you probably have now with your advisors and collaborators. Any questions before we get in?</a:t>
            </a:r>
            <a:endParaRPr lang="en-US" dirty="0"/>
          </a:p>
        </p:txBody>
      </p:sp>
      <p:sp>
        <p:nvSpPr>
          <p:cNvPr id="4" name="Slide Number Placeholder 3"/>
          <p:cNvSpPr>
            <a:spLocks noGrp="1"/>
          </p:cNvSpPr>
          <p:nvPr>
            <p:ph type="sldNum" sz="quarter" idx="10"/>
          </p:nvPr>
        </p:nvSpPr>
        <p:spPr/>
        <p:txBody>
          <a:bodyPr/>
          <a:lstStyle/>
          <a:p>
            <a:fld id="{6C301C20-E3DE-4B4C-9AF4-FC0FA156BCCA}" type="slidenum">
              <a:rPr lang="en-US" smtClean="0"/>
              <a:t>0</a:t>
            </a:fld>
            <a:endParaRPr lang="en-US"/>
          </a:p>
        </p:txBody>
      </p:sp>
    </p:spTree>
    <p:extLst>
      <p:ext uri="{BB962C8B-B14F-4D97-AF65-F5344CB8AC3E}">
        <p14:creationId xmlns:p14="http://schemas.microsoft.com/office/powerpoint/2010/main" val="4061216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66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5523" y="985961"/>
            <a:ext cx="7772400" cy="1143000"/>
          </a:xfrm>
        </p:spPr>
        <p:txBody>
          <a:bodyPr/>
          <a:lstStyle/>
          <a:p>
            <a:r>
              <a:rPr lang="en-US"/>
              <a:t>Click to edit Master title style</a:t>
            </a:r>
          </a:p>
        </p:txBody>
      </p:sp>
      <p:sp>
        <p:nvSpPr>
          <p:cNvPr id="3" name="Subtitle 2"/>
          <p:cNvSpPr>
            <a:spLocks noGrp="1"/>
          </p:cNvSpPr>
          <p:nvPr>
            <p:ph type="subTitle" idx="1"/>
          </p:nvPr>
        </p:nvSpPr>
        <p:spPr>
          <a:xfrm>
            <a:off x="555523" y="2137241"/>
            <a:ext cx="6400800" cy="1752600"/>
          </a:xfrm>
          <a:prstGeom prst="rect">
            <a:avLst/>
          </a:prstGeom>
        </p:spPr>
        <p:txBody>
          <a:bodyPr/>
          <a:lstStyle>
            <a:lvl1pPr marL="0" indent="0" algn="l">
              <a:buNone/>
              <a:defRPr sz="2400" b="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sz="2000"/>
            </a:lvl1pPr>
          </a:lstStyle>
          <a:p>
            <a:endParaRPr lang="en-US" dirty="0"/>
          </a:p>
        </p:txBody>
      </p:sp>
    </p:spTree>
    <p:extLst>
      <p:ext uri="{BB962C8B-B14F-4D97-AF65-F5344CB8AC3E}">
        <p14:creationId xmlns:p14="http://schemas.microsoft.com/office/powerpoint/2010/main" val="106474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510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391481"/>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t>Source: </a:t>
            </a:r>
            <a:endParaRPr lang="en-US" dirty="0"/>
          </a:p>
        </p:txBody>
      </p:sp>
      <p:sp>
        <p:nvSpPr>
          <p:cNvPr id="5" name="Slide Number Placeholder 5">
            <a:extLst>
              <a:ext uri="{FF2B5EF4-FFF2-40B4-BE49-F238E27FC236}">
                <a16:creationId xmlns:a16="http://schemas.microsoft.com/office/drawing/2014/main" id="{5DE7FC8D-0061-C54B-B81E-10C45C11D8C0}"/>
              </a:ext>
            </a:extLst>
          </p:cNvPr>
          <p:cNvSpPr>
            <a:spLocks noGrp="1"/>
          </p:cNvSpPr>
          <p:nvPr>
            <p:ph type="sldNum" sz="quarter" idx="12"/>
          </p:nvPr>
        </p:nvSpPr>
        <p:spPr>
          <a:xfrm>
            <a:off x="8557590" y="5720243"/>
            <a:ext cx="586405" cy="365125"/>
          </a:xfrm>
          <a:prstGeom prst="rect">
            <a:avLst/>
          </a:prstGeom>
        </p:spPr>
        <p:txBody>
          <a:bodyPr anchor="b"/>
          <a:lstStyle>
            <a:lvl1pPr algn="r">
              <a:defRPr sz="1000"/>
            </a:lvl1pPr>
          </a:lstStyle>
          <a:p>
            <a:fld id="{EA095AF8-6BEB-8C45-8170-679DD3DE7AA6}" type="slidenum">
              <a:rPr lang="en-US" smtClean="0"/>
              <a:pPr/>
              <a:t>‹#›</a:t>
            </a:fld>
            <a:endParaRPr lang="en-US"/>
          </a:p>
        </p:txBody>
      </p:sp>
    </p:spTree>
    <p:extLst>
      <p:ext uri="{BB962C8B-B14F-4D97-AF65-F5344CB8AC3E}">
        <p14:creationId xmlns:p14="http://schemas.microsoft.com/office/powerpoint/2010/main" val="25618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194305" y="2220913"/>
            <a:ext cx="3492495" cy="331787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57200" y="2220913"/>
            <a:ext cx="3500284" cy="331787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sosceles Triangle 12"/>
          <p:cNvSpPr/>
          <p:nvPr userDrawn="1"/>
        </p:nvSpPr>
        <p:spPr>
          <a:xfrm rot="5400000">
            <a:off x="2687501" y="3457654"/>
            <a:ext cx="3801760" cy="360512"/>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4"/>
          </p:nvPr>
        </p:nvSpPr>
        <p:spPr/>
        <p:txBody>
          <a:bodyPr/>
          <a:lstStyle/>
          <a:p>
            <a:r>
              <a:rPr lang="en-US"/>
              <a:t>Source: </a:t>
            </a:r>
            <a:endParaRPr lang="en-US" dirty="0"/>
          </a:p>
        </p:txBody>
      </p:sp>
      <p:sp>
        <p:nvSpPr>
          <p:cNvPr id="15" name="Text Placeholder 6"/>
          <p:cNvSpPr>
            <a:spLocks noGrp="1"/>
          </p:cNvSpPr>
          <p:nvPr>
            <p:ph type="body" sz="quarter" idx="12"/>
          </p:nvPr>
        </p:nvSpPr>
        <p:spPr>
          <a:xfrm>
            <a:off x="457200" y="1524001"/>
            <a:ext cx="3500438" cy="696912"/>
          </a:xfrm>
          <a:solidFill>
            <a:srgbClr val="002647"/>
          </a:solidFill>
          <a:effectLst/>
        </p:spPr>
        <p:txBody>
          <a:bodyPr anchor="ctr" anchorCtr="0">
            <a:normAutofit/>
          </a:bodyPr>
          <a:lstStyle>
            <a:lvl1pPr marL="0" indent="0">
              <a:buNone/>
              <a:defRPr sz="1800">
                <a:solidFill>
                  <a:srgbClr val="FFFFFF"/>
                </a:solidFill>
              </a:defRPr>
            </a:lvl1pPr>
          </a:lstStyle>
          <a:p>
            <a:pPr lvl="0"/>
            <a:r>
              <a:rPr lang="en-US" dirty="0"/>
              <a:t>Click to edit Master text styles</a:t>
            </a:r>
          </a:p>
        </p:txBody>
      </p:sp>
      <p:sp>
        <p:nvSpPr>
          <p:cNvPr id="16" name="Text Placeholder 6"/>
          <p:cNvSpPr>
            <a:spLocks noGrp="1"/>
          </p:cNvSpPr>
          <p:nvPr>
            <p:ph type="body" sz="quarter" idx="13"/>
          </p:nvPr>
        </p:nvSpPr>
        <p:spPr>
          <a:xfrm>
            <a:off x="5194556" y="1524001"/>
            <a:ext cx="3500438" cy="696911"/>
          </a:xfrm>
          <a:solidFill>
            <a:srgbClr val="002647"/>
          </a:solidFill>
          <a:effectLst/>
        </p:spPr>
        <p:txBody>
          <a:bodyPr anchor="ctr" anchorCtr="0">
            <a:normAutofit/>
          </a:bodyPr>
          <a:lstStyle>
            <a:lvl1pPr marL="0" indent="0">
              <a:buNone/>
              <a:defRPr sz="1800">
                <a:solidFill>
                  <a:srgbClr val="FFFFFF"/>
                </a:solidFill>
              </a:defRPr>
            </a:lvl1pPr>
          </a:lstStyle>
          <a:p>
            <a:pPr lvl="0"/>
            <a:r>
              <a:rPr lang="en-US" dirty="0"/>
              <a:t>Click to edit Master text styles</a:t>
            </a:r>
          </a:p>
        </p:txBody>
      </p:sp>
      <p:sp>
        <p:nvSpPr>
          <p:cNvPr id="9" name="Slide Number Placeholder 5">
            <a:extLst>
              <a:ext uri="{FF2B5EF4-FFF2-40B4-BE49-F238E27FC236}">
                <a16:creationId xmlns:a16="http://schemas.microsoft.com/office/drawing/2014/main" id="{EA963564-2811-DA44-9A47-76ED88988A49}"/>
              </a:ext>
            </a:extLst>
          </p:cNvPr>
          <p:cNvSpPr>
            <a:spLocks noGrp="1"/>
          </p:cNvSpPr>
          <p:nvPr>
            <p:ph type="sldNum" sz="quarter" idx="15"/>
          </p:nvPr>
        </p:nvSpPr>
        <p:spPr>
          <a:xfrm>
            <a:off x="8557590" y="5720243"/>
            <a:ext cx="586405" cy="365125"/>
          </a:xfrm>
          <a:prstGeom prst="rect">
            <a:avLst/>
          </a:prstGeom>
        </p:spPr>
        <p:txBody>
          <a:bodyPr anchor="b"/>
          <a:lstStyle>
            <a:lvl1pPr algn="r">
              <a:defRPr sz="1000"/>
            </a:lvl1pPr>
          </a:lstStyle>
          <a:p>
            <a:fld id="{EA095AF8-6BEB-8C45-8170-679DD3DE7AA6}" type="slidenum">
              <a:rPr lang="en-US" smtClean="0"/>
              <a:pPr/>
              <a:t>‹#›</a:t>
            </a:fld>
            <a:endParaRPr lang="en-US"/>
          </a:p>
        </p:txBody>
      </p:sp>
    </p:spTree>
    <p:extLst>
      <p:ext uri="{BB962C8B-B14F-4D97-AF65-F5344CB8AC3E}">
        <p14:creationId xmlns:p14="http://schemas.microsoft.com/office/powerpoint/2010/main" val="421923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194305" y="2220913"/>
            <a:ext cx="3492495" cy="331787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57200" y="2220913"/>
            <a:ext cx="3500284" cy="331787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4"/>
          </p:nvPr>
        </p:nvSpPr>
        <p:spPr/>
        <p:txBody>
          <a:bodyPr/>
          <a:lstStyle/>
          <a:p>
            <a:r>
              <a:rPr lang="en-US"/>
              <a:t>Source: </a:t>
            </a:r>
            <a:endParaRPr lang="en-US" dirty="0"/>
          </a:p>
        </p:txBody>
      </p:sp>
      <p:sp>
        <p:nvSpPr>
          <p:cNvPr id="16" name="Text Placeholder 6"/>
          <p:cNvSpPr>
            <a:spLocks noGrp="1"/>
          </p:cNvSpPr>
          <p:nvPr>
            <p:ph type="body" sz="quarter" idx="12"/>
          </p:nvPr>
        </p:nvSpPr>
        <p:spPr>
          <a:xfrm>
            <a:off x="457200" y="1524001"/>
            <a:ext cx="3500438" cy="696912"/>
          </a:xfrm>
          <a:solidFill>
            <a:srgbClr val="002647"/>
          </a:solidFill>
          <a:effectLst/>
        </p:spPr>
        <p:txBody>
          <a:bodyPr anchor="ctr" anchorCtr="0">
            <a:normAutofit/>
          </a:bodyPr>
          <a:lstStyle>
            <a:lvl1pPr marL="0" indent="0">
              <a:buNone/>
              <a:defRPr sz="1800">
                <a:solidFill>
                  <a:srgbClr val="FFFFFF"/>
                </a:solidFill>
              </a:defRPr>
            </a:lvl1pPr>
          </a:lstStyle>
          <a:p>
            <a:pPr lvl="0"/>
            <a:r>
              <a:rPr lang="en-US" dirty="0"/>
              <a:t>Click to edit Master text styles</a:t>
            </a:r>
          </a:p>
        </p:txBody>
      </p:sp>
      <p:sp>
        <p:nvSpPr>
          <p:cNvPr id="17" name="Text Placeholder 6"/>
          <p:cNvSpPr>
            <a:spLocks noGrp="1"/>
          </p:cNvSpPr>
          <p:nvPr>
            <p:ph type="body" sz="quarter" idx="13"/>
          </p:nvPr>
        </p:nvSpPr>
        <p:spPr>
          <a:xfrm>
            <a:off x="5194556" y="1524001"/>
            <a:ext cx="3500438" cy="696911"/>
          </a:xfrm>
          <a:solidFill>
            <a:srgbClr val="002647"/>
          </a:solidFill>
          <a:effectLst/>
        </p:spPr>
        <p:txBody>
          <a:bodyPr anchor="ctr" anchorCtr="0">
            <a:normAutofit/>
          </a:bodyPr>
          <a:lstStyle>
            <a:lvl1pPr marL="0" indent="0">
              <a:buNone/>
              <a:defRPr sz="1800">
                <a:solidFill>
                  <a:srgbClr val="FFFFFF"/>
                </a:solidFill>
              </a:defRPr>
            </a:lvl1pPr>
          </a:lstStyle>
          <a:p>
            <a:pPr lvl="0"/>
            <a:r>
              <a:rPr lang="en-US" dirty="0"/>
              <a:t>Click to edit Master text styles</a:t>
            </a:r>
          </a:p>
        </p:txBody>
      </p:sp>
      <p:sp>
        <p:nvSpPr>
          <p:cNvPr id="8" name="Slide Number Placeholder 5">
            <a:extLst>
              <a:ext uri="{FF2B5EF4-FFF2-40B4-BE49-F238E27FC236}">
                <a16:creationId xmlns:a16="http://schemas.microsoft.com/office/drawing/2014/main" id="{E87C6F03-D1AD-A249-BFB0-4E2E6F0FE8D2}"/>
              </a:ext>
            </a:extLst>
          </p:cNvPr>
          <p:cNvSpPr>
            <a:spLocks noGrp="1"/>
          </p:cNvSpPr>
          <p:nvPr>
            <p:ph type="sldNum" sz="quarter" idx="15"/>
          </p:nvPr>
        </p:nvSpPr>
        <p:spPr>
          <a:xfrm>
            <a:off x="8557590" y="5720243"/>
            <a:ext cx="586405" cy="365125"/>
          </a:xfrm>
          <a:prstGeom prst="rect">
            <a:avLst/>
          </a:prstGeom>
        </p:spPr>
        <p:txBody>
          <a:bodyPr anchor="b"/>
          <a:lstStyle>
            <a:lvl1pPr algn="r">
              <a:defRPr sz="1000"/>
            </a:lvl1pPr>
          </a:lstStyle>
          <a:p>
            <a:fld id="{EA095AF8-6BEB-8C45-8170-679DD3DE7AA6}" type="slidenum">
              <a:rPr lang="en-US" smtClean="0"/>
              <a:pPr/>
              <a:t>‹#›</a:t>
            </a:fld>
            <a:endParaRPr lang="en-US"/>
          </a:p>
        </p:txBody>
      </p:sp>
    </p:spTree>
    <p:extLst>
      <p:ext uri="{BB962C8B-B14F-4D97-AF65-F5344CB8AC3E}">
        <p14:creationId xmlns:p14="http://schemas.microsoft.com/office/powerpoint/2010/main" val="588266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D6D7D3-E2D1-3E41-BE58-B458C2A33388}"/>
              </a:ext>
            </a:extLst>
          </p:cNvPr>
          <p:cNvSpPr/>
          <p:nvPr userDrawn="1"/>
        </p:nvSpPr>
        <p:spPr>
          <a:xfrm>
            <a:off x="0" y="5181804"/>
            <a:ext cx="9144000" cy="1676197"/>
          </a:xfrm>
          <a:prstGeom prst="rect">
            <a:avLst/>
          </a:prstGeom>
          <a:solidFill>
            <a:srgbClr val="00264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6" name="Group 5">
            <a:extLst>
              <a:ext uri="{FF2B5EF4-FFF2-40B4-BE49-F238E27FC236}">
                <a16:creationId xmlns:a16="http://schemas.microsoft.com/office/drawing/2014/main" id="{BC3E63DE-4FDD-D64A-B159-1A4DFC960083}"/>
              </a:ext>
            </a:extLst>
          </p:cNvPr>
          <p:cNvGrpSpPr/>
          <p:nvPr userDrawn="1"/>
        </p:nvGrpSpPr>
        <p:grpSpPr>
          <a:xfrm>
            <a:off x="3971228" y="5406364"/>
            <a:ext cx="1201544" cy="1223409"/>
            <a:chOff x="3882867" y="5414315"/>
            <a:chExt cx="1201544" cy="1223409"/>
          </a:xfrm>
        </p:grpSpPr>
        <p:pic>
          <p:nvPicPr>
            <p:cNvPr id="1028" name="Picture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82867" y="5414315"/>
              <a:ext cx="1201543" cy="806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9" name="Picture 11"/>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882867" y="6334479"/>
              <a:ext cx="1201544" cy="303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 name="Title Placeholder 1"/>
          <p:cNvSpPr>
            <a:spLocks noGrp="1"/>
          </p:cNvSpPr>
          <p:nvPr>
            <p:ph type="title"/>
          </p:nvPr>
        </p:nvSpPr>
        <p:spPr>
          <a:xfrm>
            <a:off x="555523" y="978089"/>
            <a:ext cx="8014929" cy="11430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Date Placeholder 2"/>
          <p:cNvSpPr>
            <a:spLocks noGrp="1"/>
          </p:cNvSpPr>
          <p:nvPr>
            <p:ph type="dt" sz="half" idx="2"/>
          </p:nvPr>
        </p:nvSpPr>
        <p:spPr>
          <a:xfrm>
            <a:off x="555523" y="4436187"/>
            <a:ext cx="2133600" cy="640530"/>
          </a:xfrm>
          <a:prstGeom prst="rect">
            <a:avLst/>
          </a:prstGeom>
        </p:spPr>
        <p:txBody>
          <a:bodyPr vert="horz" lIns="91440" tIns="45720" rIns="91440" bIns="45720" rtlCol="0" anchor="ctr"/>
          <a:lstStyle>
            <a:lvl1pPr algn="l">
              <a:defRPr sz="2000">
                <a:solidFill>
                  <a:schemeClr val="tx1">
                    <a:tint val="75000"/>
                  </a:schemeClr>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457200" rtl="0" eaLnBrk="1" fontAlgn="base" hangingPunct="1">
        <a:spcBef>
          <a:spcPct val="0"/>
        </a:spcBef>
        <a:spcAft>
          <a:spcPct val="0"/>
        </a:spcAft>
        <a:defRPr sz="3000" kern="1200">
          <a:solidFill>
            <a:schemeClr val="tx1"/>
          </a:solidFill>
          <a:latin typeface="Arial" panose="020B0604020202020204" pitchFamily="34" charset="0"/>
          <a:ea typeface="ＭＳ Ｐゴシック" charset="0"/>
          <a:cs typeface="Arial" panose="020B0604020202020204" pitchFamily="34"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p:cNvCxnSpPr/>
          <p:nvPr/>
        </p:nvCxnSpPr>
        <p:spPr>
          <a:xfrm>
            <a:off x="0" y="1231756"/>
            <a:ext cx="9144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6093885"/>
            <a:ext cx="9144000" cy="764116"/>
          </a:xfrm>
          <a:prstGeom prst="rect">
            <a:avLst/>
          </a:prstGeom>
          <a:solidFill>
            <a:srgbClr val="00264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Placeholder 1"/>
          <p:cNvSpPr>
            <a:spLocks noGrp="1"/>
          </p:cNvSpPr>
          <p:nvPr>
            <p:ph type="title"/>
          </p:nvPr>
        </p:nvSpPr>
        <p:spPr>
          <a:xfrm>
            <a:off x="457200" y="175248"/>
            <a:ext cx="8229600" cy="993215"/>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9148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p:nvCxnSpPr>
        <p:spPr>
          <a:xfrm>
            <a:off x="0" y="1198980"/>
            <a:ext cx="9144000" cy="0"/>
          </a:xfrm>
          <a:prstGeom prst="line">
            <a:avLst/>
          </a:prstGeom>
          <a:ln>
            <a:solidFill>
              <a:srgbClr val="002647"/>
            </a:solidFill>
          </a:ln>
          <a:effectLst/>
        </p:spPr>
        <p:style>
          <a:lnRef idx="3">
            <a:schemeClr val="dk1"/>
          </a:lnRef>
          <a:fillRef idx="0">
            <a:schemeClr val="dk1"/>
          </a:fillRef>
          <a:effectRef idx="2">
            <a:schemeClr val="dk1"/>
          </a:effectRef>
          <a:fontRef idx="minor">
            <a:schemeClr val="tx1"/>
          </a:fontRef>
        </p:style>
      </p:cxnSp>
      <p:sp>
        <p:nvSpPr>
          <p:cNvPr id="4" name="Footer Placeholder 3"/>
          <p:cNvSpPr>
            <a:spLocks noGrp="1"/>
          </p:cNvSpPr>
          <p:nvPr>
            <p:ph type="ftr" sz="quarter" idx="3"/>
          </p:nvPr>
        </p:nvSpPr>
        <p:spPr>
          <a:xfrm>
            <a:off x="457200" y="6173787"/>
            <a:ext cx="2895600" cy="538164"/>
          </a:xfrm>
          <a:prstGeom prst="rect">
            <a:avLst/>
          </a:prstGeom>
        </p:spPr>
        <p:txBody>
          <a:bodyPr vert="horz" lIns="91440" tIns="45720" rIns="91440" bIns="45720" rtlCol="0" anchor="t" anchorCtr="0"/>
          <a:lstStyle>
            <a:lvl1pPr algn="l">
              <a:defRPr sz="1000">
                <a:solidFill>
                  <a:schemeClr val="tx1">
                    <a:tint val="75000"/>
                  </a:schemeClr>
                </a:solidFill>
              </a:defRPr>
            </a:lvl1pPr>
          </a:lstStyle>
          <a:p>
            <a:r>
              <a:rPr lang="en-US" dirty="0"/>
              <a:t>Source: </a:t>
            </a:r>
          </a:p>
        </p:txBody>
      </p:sp>
      <p:pic>
        <p:nvPicPr>
          <p:cNvPr id="9" name="Picture 10">
            <a:extLst>
              <a:ext uri="{FF2B5EF4-FFF2-40B4-BE49-F238E27FC236}">
                <a16:creationId xmlns:a16="http://schemas.microsoft.com/office/drawing/2014/main" id="{E3F05C36-EB96-D048-A191-48A76526469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414244" y="6292961"/>
            <a:ext cx="545112" cy="36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hf hdr="0" ftr="0" dt="0"/>
  <p:txStyles>
    <p:titleStyle>
      <a:lvl1pPr algn="l" defTabSz="457200" rtl="0" eaLnBrk="1" fontAlgn="base" hangingPunct="1">
        <a:spcBef>
          <a:spcPct val="0"/>
        </a:spcBef>
        <a:spcAft>
          <a:spcPct val="0"/>
        </a:spcAft>
        <a:defRPr sz="2800" b="1"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605379-DEE8-DB4E-976C-C48ED32161EC}"/>
              </a:ext>
            </a:extLst>
          </p:cNvPr>
          <p:cNvSpPr>
            <a:spLocks noGrp="1"/>
          </p:cNvSpPr>
          <p:nvPr>
            <p:ph type="ctrTitle"/>
          </p:nvPr>
        </p:nvSpPr>
        <p:spPr/>
        <p:txBody>
          <a:bodyPr>
            <a:normAutofit/>
          </a:bodyPr>
          <a:lstStyle/>
          <a:p>
            <a:r>
              <a:rPr lang="en-US" dirty="0"/>
              <a:t>Modelling explosive percolation under local rules: replicating paper results</a:t>
            </a:r>
          </a:p>
        </p:txBody>
      </p:sp>
      <p:sp>
        <p:nvSpPr>
          <p:cNvPr id="8" name="Subtitle 7">
            <a:extLst>
              <a:ext uri="{FF2B5EF4-FFF2-40B4-BE49-F238E27FC236}">
                <a16:creationId xmlns:a16="http://schemas.microsoft.com/office/drawing/2014/main" id="{1CC2077E-458B-734C-8443-43BF9A94F1BA}"/>
              </a:ext>
            </a:extLst>
          </p:cNvPr>
          <p:cNvSpPr>
            <a:spLocks noGrp="1"/>
          </p:cNvSpPr>
          <p:nvPr>
            <p:ph type="subTitle" idx="1"/>
          </p:nvPr>
        </p:nvSpPr>
        <p:spPr/>
        <p:txBody>
          <a:bodyPr/>
          <a:lstStyle/>
          <a:p>
            <a:r>
              <a:rPr lang="en-US" dirty="0"/>
              <a:t>December 4, 2018</a:t>
            </a:r>
          </a:p>
          <a:p>
            <a:r>
              <a:rPr lang="en-US" dirty="0"/>
              <a:t>Shannon Moran</a:t>
            </a:r>
          </a:p>
        </p:txBody>
      </p:sp>
    </p:spTree>
    <p:extLst>
      <p:ext uri="{BB962C8B-B14F-4D97-AF65-F5344CB8AC3E}">
        <p14:creationId xmlns:p14="http://schemas.microsoft.com/office/powerpoint/2010/main" val="141306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99A5-5B01-BD43-BA98-94E104688029}"/>
              </a:ext>
            </a:extLst>
          </p:cNvPr>
          <p:cNvSpPr>
            <a:spLocks noGrp="1"/>
          </p:cNvSpPr>
          <p:nvPr>
            <p:ph type="title"/>
          </p:nvPr>
        </p:nvSpPr>
        <p:spPr/>
        <p:txBody>
          <a:bodyPr/>
          <a:lstStyle/>
          <a:p>
            <a:r>
              <a:rPr lang="en-US" u="sng" dirty="0"/>
              <a:t>Figure 2</a:t>
            </a:r>
            <a:r>
              <a:rPr lang="en-US" dirty="0"/>
              <a:t>: Troubles with system size begin when studying the “largest jump” order parameter (2/2)</a:t>
            </a:r>
          </a:p>
        </p:txBody>
      </p:sp>
      <p:sp>
        <p:nvSpPr>
          <p:cNvPr id="3" name="Text Placeholder 2">
            <a:extLst>
              <a:ext uri="{FF2B5EF4-FFF2-40B4-BE49-F238E27FC236}">
                <a16:creationId xmlns:a16="http://schemas.microsoft.com/office/drawing/2014/main" id="{CBA52788-8FB8-EE48-9026-C9CBBE09F85E}"/>
              </a:ext>
            </a:extLst>
          </p:cNvPr>
          <p:cNvSpPr>
            <a:spLocks noGrp="1"/>
          </p:cNvSpPr>
          <p:nvPr>
            <p:ph type="body" sz="quarter" idx="10"/>
          </p:nvPr>
        </p:nvSpPr>
        <p:spPr>
          <a:xfrm>
            <a:off x="-3692769" y="1559405"/>
            <a:ext cx="3692769" cy="4525963"/>
          </a:xfrm>
        </p:spPr>
        <p:txBody>
          <a:bodyPr/>
          <a:lstStyle/>
          <a:p>
            <a:r>
              <a:rPr lang="en-US" dirty="0"/>
              <a:t>Maximum jump in the order parameter over a number of system sizes</a:t>
            </a:r>
          </a:p>
          <a:p>
            <a:r>
              <a:rPr lang="en-US" dirty="0"/>
              <a:t>Lol, way off– going to need to go larger.</a:t>
            </a:r>
          </a:p>
          <a:p>
            <a:r>
              <a:rPr lang="en-US" dirty="0"/>
              <a:t>Have a few tricks up my sleeve to try to get into larger system sizes</a:t>
            </a:r>
          </a:p>
          <a:p>
            <a:r>
              <a:rPr lang="en-US" dirty="0"/>
              <a:t>Implemented via binary search</a:t>
            </a:r>
          </a:p>
        </p:txBody>
      </p:sp>
      <p:sp>
        <p:nvSpPr>
          <p:cNvPr id="4" name="Slide Number Placeholder 3">
            <a:extLst>
              <a:ext uri="{FF2B5EF4-FFF2-40B4-BE49-F238E27FC236}">
                <a16:creationId xmlns:a16="http://schemas.microsoft.com/office/drawing/2014/main" id="{3D002D24-D520-1E43-A5C1-B57656FFEFAB}"/>
              </a:ext>
            </a:extLst>
          </p:cNvPr>
          <p:cNvSpPr>
            <a:spLocks noGrp="1"/>
          </p:cNvSpPr>
          <p:nvPr>
            <p:ph type="sldNum" sz="quarter" idx="12"/>
          </p:nvPr>
        </p:nvSpPr>
        <p:spPr/>
        <p:txBody>
          <a:bodyPr/>
          <a:lstStyle/>
          <a:p>
            <a:fld id="{EA095AF8-6BEB-8C45-8170-679DD3DE7AA6}" type="slidenum">
              <a:rPr lang="en-US" smtClean="0"/>
              <a:pPr/>
              <a:t>9</a:t>
            </a:fld>
            <a:endParaRPr lang="en-US"/>
          </a:p>
        </p:txBody>
      </p:sp>
      <p:pic>
        <p:nvPicPr>
          <p:cNvPr id="6" name="Picture 5">
            <a:extLst>
              <a:ext uri="{FF2B5EF4-FFF2-40B4-BE49-F238E27FC236}">
                <a16:creationId xmlns:a16="http://schemas.microsoft.com/office/drawing/2014/main" id="{913ACD07-F4A1-6A49-A1FF-9B6EEA95BA26}"/>
              </a:ext>
            </a:extLst>
          </p:cNvPr>
          <p:cNvPicPr>
            <a:picLocks noChangeAspect="1"/>
          </p:cNvPicPr>
          <p:nvPr/>
        </p:nvPicPr>
        <p:blipFill>
          <a:blip r:embed="rId2"/>
          <a:stretch>
            <a:fillRect/>
          </a:stretch>
        </p:blipFill>
        <p:spPr>
          <a:xfrm>
            <a:off x="865825" y="2141381"/>
            <a:ext cx="3570905" cy="3740444"/>
          </a:xfrm>
          <a:prstGeom prst="rect">
            <a:avLst/>
          </a:prstGeom>
        </p:spPr>
      </p:pic>
      <p:pic>
        <p:nvPicPr>
          <p:cNvPr id="7" name="Picture 6">
            <a:extLst>
              <a:ext uri="{FF2B5EF4-FFF2-40B4-BE49-F238E27FC236}">
                <a16:creationId xmlns:a16="http://schemas.microsoft.com/office/drawing/2014/main" id="{13B7371E-35FD-184A-B211-A6CAFA8C67FD}"/>
              </a:ext>
            </a:extLst>
          </p:cNvPr>
          <p:cNvPicPr>
            <a:picLocks noChangeAspect="1"/>
          </p:cNvPicPr>
          <p:nvPr/>
        </p:nvPicPr>
        <p:blipFill>
          <a:blip r:embed="rId3"/>
          <a:stretch>
            <a:fillRect/>
          </a:stretch>
        </p:blipFill>
        <p:spPr>
          <a:xfrm>
            <a:off x="4849750" y="2115970"/>
            <a:ext cx="3302549" cy="2223180"/>
          </a:xfrm>
          <a:prstGeom prst="rect">
            <a:avLst/>
          </a:prstGeom>
        </p:spPr>
      </p:pic>
      <p:pic>
        <p:nvPicPr>
          <p:cNvPr id="9" name="Picture 8">
            <a:extLst>
              <a:ext uri="{FF2B5EF4-FFF2-40B4-BE49-F238E27FC236}">
                <a16:creationId xmlns:a16="http://schemas.microsoft.com/office/drawing/2014/main" id="{049AA18A-8051-CC4C-B808-1F301B470E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77025" y="2141381"/>
            <a:ext cx="730844" cy="2198824"/>
          </a:xfrm>
          <a:prstGeom prst="rect">
            <a:avLst/>
          </a:prstGeom>
        </p:spPr>
      </p:pic>
      <p:sp>
        <p:nvSpPr>
          <p:cNvPr id="10" name="Rectangle 9">
            <a:extLst>
              <a:ext uri="{FF2B5EF4-FFF2-40B4-BE49-F238E27FC236}">
                <a16:creationId xmlns:a16="http://schemas.microsoft.com/office/drawing/2014/main" id="{3FF72D94-D497-C34C-A92B-E08EFEC05402}"/>
              </a:ext>
            </a:extLst>
          </p:cNvPr>
          <p:cNvSpPr/>
          <p:nvPr/>
        </p:nvSpPr>
        <p:spPr>
          <a:xfrm>
            <a:off x="1026662" y="1592069"/>
            <a:ext cx="3204376"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Paper</a:t>
            </a:r>
          </a:p>
        </p:txBody>
      </p:sp>
      <p:sp>
        <p:nvSpPr>
          <p:cNvPr id="11" name="Rectangle 10">
            <a:extLst>
              <a:ext uri="{FF2B5EF4-FFF2-40B4-BE49-F238E27FC236}">
                <a16:creationId xmlns:a16="http://schemas.microsoft.com/office/drawing/2014/main" id="{E7B6A18B-F168-E54B-BC5E-3A2B05A3B8ED}"/>
              </a:ext>
            </a:extLst>
          </p:cNvPr>
          <p:cNvSpPr/>
          <p:nvPr/>
        </p:nvSpPr>
        <p:spPr>
          <a:xfrm>
            <a:off x="4849750" y="1592069"/>
            <a:ext cx="3484450"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My results</a:t>
            </a:r>
          </a:p>
        </p:txBody>
      </p:sp>
      <p:grpSp>
        <p:nvGrpSpPr>
          <p:cNvPr id="5" name="Group 4">
            <a:extLst>
              <a:ext uri="{FF2B5EF4-FFF2-40B4-BE49-F238E27FC236}">
                <a16:creationId xmlns:a16="http://schemas.microsoft.com/office/drawing/2014/main" id="{AEDE0F5C-F1CF-5640-AC5C-90E7AD90FDC2}"/>
              </a:ext>
            </a:extLst>
          </p:cNvPr>
          <p:cNvGrpSpPr/>
          <p:nvPr/>
        </p:nvGrpSpPr>
        <p:grpSpPr>
          <a:xfrm>
            <a:off x="1567978" y="2244669"/>
            <a:ext cx="6454887" cy="1724870"/>
            <a:chOff x="1567978" y="2244669"/>
            <a:chExt cx="6454887" cy="1724870"/>
          </a:xfrm>
        </p:grpSpPr>
        <p:sp>
          <p:nvSpPr>
            <p:cNvPr id="8" name="Rectangle 7">
              <a:extLst>
                <a:ext uri="{FF2B5EF4-FFF2-40B4-BE49-F238E27FC236}">
                  <a16:creationId xmlns:a16="http://schemas.microsoft.com/office/drawing/2014/main" id="{83681C7C-F4B5-F941-A5E5-8C5F498E7C7D}"/>
                </a:ext>
              </a:extLst>
            </p:cNvPr>
            <p:cNvSpPr/>
            <p:nvPr/>
          </p:nvSpPr>
          <p:spPr>
            <a:xfrm>
              <a:off x="1567978" y="2244669"/>
              <a:ext cx="596644" cy="172487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2A4FC90C-B516-A040-A0F5-FEFCE5FAD1FE}"/>
                </a:ext>
              </a:extLst>
            </p:cNvPr>
            <p:cNvSpPr/>
            <p:nvPr/>
          </p:nvSpPr>
          <p:spPr>
            <a:xfrm>
              <a:off x="5302554" y="2244669"/>
              <a:ext cx="2720311" cy="172487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02AEC747-EB94-4D43-8CAC-24E69E600D97}"/>
              </a:ext>
            </a:extLst>
          </p:cNvPr>
          <p:cNvSpPr/>
          <p:nvPr/>
        </p:nvSpPr>
        <p:spPr>
          <a:xfrm>
            <a:off x="4784409" y="4503875"/>
            <a:ext cx="3493766" cy="13779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marL="285750" indent="-285750">
              <a:buFont typeface="Arial" panose="020B0604020202020204" pitchFamily="34" charset="0"/>
              <a:buChar char="•"/>
            </a:pPr>
            <a:r>
              <a:rPr lang="en-US" sz="1400" dirty="0">
                <a:solidFill>
                  <a:schemeClr val="tx1"/>
                </a:solidFill>
              </a:rPr>
              <a:t>Characterizing the critical behavior will require accessing larger system sizes</a:t>
            </a:r>
          </a:p>
          <a:p>
            <a:pPr marL="285750" indent="-285750">
              <a:buFont typeface="Arial" panose="020B0604020202020204" pitchFamily="34" charset="0"/>
              <a:buChar char="•"/>
            </a:pPr>
            <a:r>
              <a:rPr lang="en-US" sz="1400" b="1" u="sng" dirty="0">
                <a:solidFill>
                  <a:schemeClr val="tx1"/>
                </a:solidFill>
              </a:rPr>
              <a:t>Next steps</a:t>
            </a:r>
            <a:r>
              <a:rPr lang="en-US" sz="1400" dirty="0">
                <a:solidFill>
                  <a:schemeClr val="tx1"/>
                </a:solidFill>
              </a:rPr>
              <a:t>: Run systems longer on non-laptop systems</a:t>
            </a:r>
          </a:p>
          <a:p>
            <a:pPr marL="285750" indent="-285750">
              <a:buFont typeface="Arial" panose="020B0604020202020204" pitchFamily="34" charset="0"/>
              <a:buChar char="•"/>
            </a:pPr>
            <a:r>
              <a:rPr lang="en-US" sz="1400" b="1" u="sng" dirty="0">
                <a:solidFill>
                  <a:schemeClr val="tx1"/>
                </a:solidFill>
              </a:rPr>
              <a:t>Also not yet added</a:t>
            </a:r>
            <a:r>
              <a:rPr lang="en-US" sz="1400" dirty="0">
                <a:solidFill>
                  <a:schemeClr val="tx1"/>
                </a:solidFill>
              </a:rPr>
              <a:t>: Global </a:t>
            </a:r>
            <a:r>
              <a:rPr lang="en-US" sz="1400" b="1" i="1" dirty="0">
                <a:solidFill>
                  <a:schemeClr val="tx1"/>
                </a:solidFill>
              </a:rPr>
              <a:t>m</a:t>
            </a:r>
            <a:r>
              <a:rPr lang="en-US" sz="1400" dirty="0">
                <a:solidFill>
                  <a:schemeClr val="tx1"/>
                </a:solidFill>
              </a:rPr>
              <a:t> search for network generation algorithms</a:t>
            </a:r>
          </a:p>
        </p:txBody>
      </p:sp>
    </p:spTree>
    <p:extLst>
      <p:ext uri="{BB962C8B-B14F-4D97-AF65-F5344CB8AC3E}">
        <p14:creationId xmlns:p14="http://schemas.microsoft.com/office/powerpoint/2010/main" val="70607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32CCA-A009-DC49-AFDC-A1A783E18520}"/>
              </a:ext>
            </a:extLst>
          </p:cNvPr>
          <p:cNvSpPr>
            <a:spLocks noGrp="1"/>
          </p:cNvSpPr>
          <p:nvPr>
            <p:ph type="title"/>
          </p:nvPr>
        </p:nvSpPr>
        <p:spPr/>
        <p:txBody>
          <a:bodyPr/>
          <a:lstStyle/>
          <a:p>
            <a:r>
              <a:rPr lang="en-US" dirty="0"/>
              <a:t>DPR’s critical behavior is independent of the number of choices at each edge addition step</a:t>
            </a:r>
          </a:p>
        </p:txBody>
      </p:sp>
      <p:sp>
        <p:nvSpPr>
          <p:cNvPr id="4" name="Slide Number Placeholder 3">
            <a:extLst>
              <a:ext uri="{FF2B5EF4-FFF2-40B4-BE49-F238E27FC236}">
                <a16:creationId xmlns:a16="http://schemas.microsoft.com/office/drawing/2014/main" id="{0F5030E4-62A2-154E-83FF-4501D9A53A25}"/>
              </a:ext>
            </a:extLst>
          </p:cNvPr>
          <p:cNvSpPr>
            <a:spLocks noGrp="1"/>
          </p:cNvSpPr>
          <p:nvPr>
            <p:ph type="sldNum" sz="quarter" idx="12"/>
          </p:nvPr>
        </p:nvSpPr>
        <p:spPr/>
        <p:txBody>
          <a:bodyPr/>
          <a:lstStyle/>
          <a:p>
            <a:fld id="{EA095AF8-6BEB-8C45-8170-679DD3DE7AA6}" type="slidenum">
              <a:rPr lang="en-US" smtClean="0"/>
              <a:pPr/>
              <a:t>10</a:t>
            </a:fld>
            <a:endParaRPr lang="en-US"/>
          </a:p>
        </p:txBody>
      </p:sp>
      <p:pic>
        <p:nvPicPr>
          <p:cNvPr id="5" name="Picture 4">
            <a:extLst>
              <a:ext uri="{FF2B5EF4-FFF2-40B4-BE49-F238E27FC236}">
                <a16:creationId xmlns:a16="http://schemas.microsoft.com/office/drawing/2014/main" id="{C4A835C6-01C2-554A-B1A2-A237E59AD8DA}"/>
              </a:ext>
            </a:extLst>
          </p:cNvPr>
          <p:cNvPicPr>
            <a:picLocks noChangeAspect="1"/>
          </p:cNvPicPr>
          <p:nvPr/>
        </p:nvPicPr>
        <p:blipFill>
          <a:blip r:embed="rId2"/>
          <a:stretch>
            <a:fillRect/>
          </a:stretch>
        </p:blipFill>
        <p:spPr>
          <a:xfrm>
            <a:off x="865825" y="1729398"/>
            <a:ext cx="3570905" cy="3740444"/>
          </a:xfrm>
          <a:prstGeom prst="rect">
            <a:avLst/>
          </a:prstGeom>
        </p:spPr>
      </p:pic>
      <p:sp>
        <p:nvSpPr>
          <p:cNvPr id="6" name="Text Placeholder 1">
            <a:extLst>
              <a:ext uri="{FF2B5EF4-FFF2-40B4-BE49-F238E27FC236}">
                <a16:creationId xmlns:a16="http://schemas.microsoft.com/office/drawing/2014/main" id="{7029818C-76BB-484A-AA47-7D1BDA00B11D}"/>
              </a:ext>
            </a:extLst>
          </p:cNvPr>
          <p:cNvSpPr txBox="1">
            <a:spLocks/>
          </p:cNvSpPr>
          <p:nvPr/>
        </p:nvSpPr>
        <p:spPr>
          <a:xfrm>
            <a:off x="4921117" y="1812633"/>
            <a:ext cx="3357057" cy="2668932"/>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For the AP process, changing the number of edge choices (</a:t>
            </a:r>
            <a:r>
              <a:rPr lang="en-US" sz="1400" b="1" i="1" dirty="0"/>
              <a:t>m</a:t>
            </a:r>
            <a:r>
              <a:rPr lang="en-US" sz="1400" dirty="0"/>
              <a:t>) changes the decay exponent</a:t>
            </a:r>
          </a:p>
          <a:p>
            <a:r>
              <a:rPr lang="en-US" sz="1400" dirty="0"/>
              <a:t>For DPR, the decay exponent is not a function of the number of choices</a:t>
            </a:r>
          </a:p>
          <a:p>
            <a:r>
              <a:rPr lang="en-US" sz="1400" b="1" dirty="0"/>
              <a:t>However</a:t>
            </a:r>
            <a:r>
              <a:rPr lang="en-US" sz="1400" dirty="0"/>
              <a:t>, global choice does lead to a phase transition (order parameter independent of N)</a:t>
            </a:r>
            <a:endParaRPr lang="en-US" sz="1400" b="1" dirty="0"/>
          </a:p>
        </p:txBody>
      </p:sp>
    </p:spTree>
    <p:extLst>
      <p:ext uri="{BB962C8B-B14F-4D97-AF65-F5344CB8AC3E}">
        <p14:creationId xmlns:p14="http://schemas.microsoft.com/office/powerpoint/2010/main" val="208141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874D-4BE4-764D-9E07-0B9055273472}"/>
              </a:ext>
            </a:extLst>
          </p:cNvPr>
          <p:cNvSpPr>
            <a:spLocks noGrp="1"/>
          </p:cNvSpPr>
          <p:nvPr>
            <p:ph type="title"/>
          </p:nvPr>
        </p:nvSpPr>
        <p:spPr/>
        <p:txBody>
          <a:bodyPr>
            <a:normAutofit/>
          </a:bodyPr>
          <a:lstStyle/>
          <a:p>
            <a:r>
              <a:rPr lang="en-US" u="sng" dirty="0"/>
              <a:t>Critical behavior</a:t>
            </a:r>
            <a:r>
              <a:rPr lang="en-US" dirty="0"/>
              <a:t>: Without larger systems, I cannot replicate the critical exponent calculations</a:t>
            </a:r>
          </a:p>
        </p:txBody>
      </p:sp>
      <p:sp>
        <p:nvSpPr>
          <p:cNvPr id="4" name="Slide Number Placeholder 3">
            <a:extLst>
              <a:ext uri="{FF2B5EF4-FFF2-40B4-BE49-F238E27FC236}">
                <a16:creationId xmlns:a16="http://schemas.microsoft.com/office/drawing/2014/main" id="{88281455-DF97-C34B-AD0B-74A06D460657}"/>
              </a:ext>
            </a:extLst>
          </p:cNvPr>
          <p:cNvSpPr>
            <a:spLocks noGrp="1"/>
          </p:cNvSpPr>
          <p:nvPr>
            <p:ph type="sldNum" sz="quarter" idx="12"/>
          </p:nvPr>
        </p:nvSpPr>
        <p:spPr/>
        <p:txBody>
          <a:bodyPr/>
          <a:lstStyle/>
          <a:p>
            <a:fld id="{EA095AF8-6BEB-8C45-8170-679DD3DE7AA6}" type="slidenum">
              <a:rPr lang="en-US" smtClean="0"/>
              <a:pPr/>
              <a:t>11</a:t>
            </a:fld>
            <a:endParaRPr lang="en-US"/>
          </a:p>
        </p:txBody>
      </p:sp>
      <p:pic>
        <p:nvPicPr>
          <p:cNvPr id="5" name="Picture 4">
            <a:extLst>
              <a:ext uri="{FF2B5EF4-FFF2-40B4-BE49-F238E27FC236}">
                <a16:creationId xmlns:a16="http://schemas.microsoft.com/office/drawing/2014/main" id="{E3B76F03-01E4-9B41-86A8-CDB7F37B9E4B}"/>
              </a:ext>
            </a:extLst>
          </p:cNvPr>
          <p:cNvPicPr>
            <a:picLocks noChangeAspect="1"/>
          </p:cNvPicPr>
          <p:nvPr/>
        </p:nvPicPr>
        <p:blipFill>
          <a:blip r:embed="rId2"/>
          <a:stretch>
            <a:fillRect/>
          </a:stretch>
        </p:blipFill>
        <p:spPr>
          <a:xfrm>
            <a:off x="457200" y="1922010"/>
            <a:ext cx="4419600" cy="3594100"/>
          </a:xfrm>
          <a:prstGeom prst="rect">
            <a:avLst/>
          </a:prstGeom>
        </p:spPr>
      </p:pic>
      <p:pic>
        <p:nvPicPr>
          <p:cNvPr id="6" name="Picture 5">
            <a:extLst>
              <a:ext uri="{FF2B5EF4-FFF2-40B4-BE49-F238E27FC236}">
                <a16:creationId xmlns:a16="http://schemas.microsoft.com/office/drawing/2014/main" id="{3F986E9E-285A-AC45-AF57-DFCC8E667EA1}"/>
              </a:ext>
            </a:extLst>
          </p:cNvPr>
          <p:cNvPicPr>
            <a:picLocks noChangeAspect="1"/>
          </p:cNvPicPr>
          <p:nvPr/>
        </p:nvPicPr>
        <p:blipFill>
          <a:blip r:embed="rId3"/>
          <a:stretch>
            <a:fillRect/>
          </a:stretch>
        </p:blipFill>
        <p:spPr>
          <a:xfrm>
            <a:off x="-4383777" y="1466116"/>
            <a:ext cx="4292600" cy="4064000"/>
          </a:xfrm>
          <a:prstGeom prst="rect">
            <a:avLst/>
          </a:prstGeom>
        </p:spPr>
      </p:pic>
      <p:pic>
        <p:nvPicPr>
          <p:cNvPr id="9" name="Picture 8">
            <a:extLst>
              <a:ext uri="{FF2B5EF4-FFF2-40B4-BE49-F238E27FC236}">
                <a16:creationId xmlns:a16="http://schemas.microsoft.com/office/drawing/2014/main" id="{B3F7E039-4B7E-DC4B-AA67-8EEE8D41B0D4}"/>
              </a:ext>
            </a:extLst>
          </p:cNvPr>
          <p:cNvPicPr>
            <a:picLocks noChangeAspect="1"/>
          </p:cNvPicPr>
          <p:nvPr/>
        </p:nvPicPr>
        <p:blipFill>
          <a:blip r:embed="rId4"/>
          <a:stretch>
            <a:fillRect/>
          </a:stretch>
        </p:blipFill>
        <p:spPr>
          <a:xfrm>
            <a:off x="568752" y="7068564"/>
            <a:ext cx="2485112" cy="1706196"/>
          </a:xfrm>
          <a:prstGeom prst="rect">
            <a:avLst/>
          </a:prstGeom>
        </p:spPr>
      </p:pic>
      <p:pic>
        <p:nvPicPr>
          <p:cNvPr id="10" name="Picture 9">
            <a:extLst>
              <a:ext uri="{FF2B5EF4-FFF2-40B4-BE49-F238E27FC236}">
                <a16:creationId xmlns:a16="http://schemas.microsoft.com/office/drawing/2014/main" id="{DD7E4E39-5FF5-5B4C-9ADE-A0AE15408CDB}"/>
              </a:ext>
            </a:extLst>
          </p:cNvPr>
          <p:cNvPicPr>
            <a:picLocks noChangeAspect="1"/>
          </p:cNvPicPr>
          <p:nvPr/>
        </p:nvPicPr>
        <p:blipFill>
          <a:blip r:embed="rId5"/>
          <a:stretch>
            <a:fillRect/>
          </a:stretch>
        </p:blipFill>
        <p:spPr>
          <a:xfrm>
            <a:off x="3053864" y="7068564"/>
            <a:ext cx="2807421" cy="1899138"/>
          </a:xfrm>
          <a:prstGeom prst="rect">
            <a:avLst/>
          </a:prstGeom>
        </p:spPr>
      </p:pic>
      <p:pic>
        <p:nvPicPr>
          <p:cNvPr id="11" name="Picture 10">
            <a:extLst>
              <a:ext uri="{FF2B5EF4-FFF2-40B4-BE49-F238E27FC236}">
                <a16:creationId xmlns:a16="http://schemas.microsoft.com/office/drawing/2014/main" id="{6BB8094B-AC17-7F41-98D3-FE9CB011A811}"/>
              </a:ext>
            </a:extLst>
          </p:cNvPr>
          <p:cNvPicPr>
            <a:picLocks noChangeAspect="1"/>
          </p:cNvPicPr>
          <p:nvPr/>
        </p:nvPicPr>
        <p:blipFill>
          <a:blip r:embed="rId6"/>
          <a:stretch>
            <a:fillRect/>
          </a:stretch>
        </p:blipFill>
        <p:spPr>
          <a:xfrm>
            <a:off x="9411049" y="3567823"/>
            <a:ext cx="4279900" cy="1219200"/>
          </a:xfrm>
          <a:prstGeom prst="rect">
            <a:avLst/>
          </a:prstGeom>
        </p:spPr>
      </p:pic>
      <p:pic>
        <p:nvPicPr>
          <p:cNvPr id="13" name="Picture 12">
            <a:extLst>
              <a:ext uri="{FF2B5EF4-FFF2-40B4-BE49-F238E27FC236}">
                <a16:creationId xmlns:a16="http://schemas.microsoft.com/office/drawing/2014/main" id="{3EB307D7-B2B6-CD43-A6AB-ACA5C99261E6}"/>
              </a:ext>
            </a:extLst>
          </p:cNvPr>
          <p:cNvPicPr>
            <a:picLocks noChangeAspect="1"/>
          </p:cNvPicPr>
          <p:nvPr/>
        </p:nvPicPr>
        <p:blipFill>
          <a:blip r:embed="rId7"/>
          <a:stretch>
            <a:fillRect/>
          </a:stretch>
        </p:blipFill>
        <p:spPr>
          <a:xfrm>
            <a:off x="9436449" y="2044700"/>
            <a:ext cx="4229100" cy="1384300"/>
          </a:xfrm>
          <a:prstGeom prst="rect">
            <a:avLst/>
          </a:prstGeom>
        </p:spPr>
      </p:pic>
      <p:pic>
        <p:nvPicPr>
          <p:cNvPr id="14" name="Picture 13">
            <a:extLst>
              <a:ext uri="{FF2B5EF4-FFF2-40B4-BE49-F238E27FC236}">
                <a16:creationId xmlns:a16="http://schemas.microsoft.com/office/drawing/2014/main" id="{213D6FF3-AD1E-F14C-8A63-CEC4170084E2}"/>
              </a:ext>
            </a:extLst>
          </p:cNvPr>
          <p:cNvPicPr>
            <a:picLocks noChangeAspect="1"/>
          </p:cNvPicPr>
          <p:nvPr/>
        </p:nvPicPr>
        <p:blipFill>
          <a:blip r:embed="rId5"/>
          <a:stretch>
            <a:fillRect/>
          </a:stretch>
        </p:blipFill>
        <p:spPr>
          <a:xfrm>
            <a:off x="5291806" y="1979900"/>
            <a:ext cx="2909070" cy="1967900"/>
          </a:xfrm>
          <a:prstGeom prst="rect">
            <a:avLst/>
          </a:prstGeom>
        </p:spPr>
      </p:pic>
      <p:pic>
        <p:nvPicPr>
          <p:cNvPr id="15" name="Picture 14">
            <a:extLst>
              <a:ext uri="{FF2B5EF4-FFF2-40B4-BE49-F238E27FC236}">
                <a16:creationId xmlns:a16="http://schemas.microsoft.com/office/drawing/2014/main" id="{998F8FC7-1F9E-1542-946F-5BF8FB6EF696}"/>
              </a:ext>
            </a:extLst>
          </p:cNvPr>
          <p:cNvPicPr>
            <a:picLocks noChangeAspect="1"/>
          </p:cNvPicPr>
          <p:nvPr/>
        </p:nvPicPr>
        <p:blipFill>
          <a:blip r:embed="rId4"/>
          <a:stretch>
            <a:fillRect/>
          </a:stretch>
        </p:blipFill>
        <p:spPr>
          <a:xfrm>
            <a:off x="5334586" y="3913602"/>
            <a:ext cx="2866290" cy="1967901"/>
          </a:xfrm>
          <a:prstGeom prst="rect">
            <a:avLst/>
          </a:prstGeom>
        </p:spPr>
      </p:pic>
      <p:sp>
        <p:nvSpPr>
          <p:cNvPr id="16" name="Rectangle 15">
            <a:extLst>
              <a:ext uri="{FF2B5EF4-FFF2-40B4-BE49-F238E27FC236}">
                <a16:creationId xmlns:a16="http://schemas.microsoft.com/office/drawing/2014/main" id="{0A646F0E-CAD6-F344-B198-5441D0F6E38F}"/>
              </a:ext>
            </a:extLst>
          </p:cNvPr>
          <p:cNvSpPr/>
          <p:nvPr/>
        </p:nvSpPr>
        <p:spPr>
          <a:xfrm>
            <a:off x="5790829" y="4095183"/>
            <a:ext cx="2010089" cy="54631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algn="ctr"/>
            <a:r>
              <a:rPr lang="en-US" sz="1400" dirty="0">
                <a:solidFill>
                  <a:schemeClr val="tx1"/>
                </a:solidFill>
              </a:rPr>
              <a:t>Trend is correct, but too small of systems!</a:t>
            </a:r>
          </a:p>
        </p:txBody>
      </p:sp>
      <p:sp>
        <p:nvSpPr>
          <p:cNvPr id="17" name="Rectangle 16">
            <a:extLst>
              <a:ext uri="{FF2B5EF4-FFF2-40B4-BE49-F238E27FC236}">
                <a16:creationId xmlns:a16="http://schemas.microsoft.com/office/drawing/2014/main" id="{1231400A-C9FD-4C4B-BC8E-808CD769BFB8}"/>
              </a:ext>
            </a:extLst>
          </p:cNvPr>
          <p:cNvSpPr/>
          <p:nvPr/>
        </p:nvSpPr>
        <p:spPr>
          <a:xfrm>
            <a:off x="518806" y="1405641"/>
            <a:ext cx="4173773"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Paper</a:t>
            </a:r>
          </a:p>
        </p:txBody>
      </p:sp>
      <p:sp>
        <p:nvSpPr>
          <p:cNvPr id="18" name="Rectangle 17">
            <a:extLst>
              <a:ext uri="{FF2B5EF4-FFF2-40B4-BE49-F238E27FC236}">
                <a16:creationId xmlns:a16="http://schemas.microsoft.com/office/drawing/2014/main" id="{C7CA1564-1778-7E4B-8972-0E2B7EB00F20}"/>
              </a:ext>
            </a:extLst>
          </p:cNvPr>
          <p:cNvSpPr/>
          <p:nvPr/>
        </p:nvSpPr>
        <p:spPr>
          <a:xfrm>
            <a:off x="5079365" y="1405641"/>
            <a:ext cx="3484450"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My results</a:t>
            </a:r>
          </a:p>
        </p:txBody>
      </p:sp>
      <p:sp>
        <p:nvSpPr>
          <p:cNvPr id="19" name="Oval 18">
            <a:extLst>
              <a:ext uri="{FF2B5EF4-FFF2-40B4-BE49-F238E27FC236}">
                <a16:creationId xmlns:a16="http://schemas.microsoft.com/office/drawing/2014/main" id="{3E93C7F8-03C1-A643-B493-54592D0B824B}"/>
              </a:ext>
            </a:extLst>
          </p:cNvPr>
          <p:cNvSpPr/>
          <p:nvPr/>
        </p:nvSpPr>
        <p:spPr>
          <a:xfrm>
            <a:off x="7888646" y="3583780"/>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CF8C1BAC-EB96-D346-AAF4-6487B2DFC15B}"/>
              </a:ext>
            </a:extLst>
          </p:cNvPr>
          <p:cNvSpPr/>
          <p:nvPr/>
        </p:nvSpPr>
        <p:spPr>
          <a:xfrm>
            <a:off x="7907750" y="5516110"/>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71BD3B08-77E2-B244-9E56-0F7616B5C2A3}"/>
              </a:ext>
            </a:extLst>
          </p:cNvPr>
          <p:cNvSpPr/>
          <p:nvPr/>
        </p:nvSpPr>
        <p:spPr>
          <a:xfrm>
            <a:off x="5549628" y="3618015"/>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F7BE8CCE-06C4-EF4C-A8E0-4F1140E6F6FA}"/>
              </a:ext>
            </a:extLst>
          </p:cNvPr>
          <p:cNvSpPr/>
          <p:nvPr/>
        </p:nvSpPr>
        <p:spPr>
          <a:xfrm>
            <a:off x="5534521" y="5536205"/>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5473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6533-AC00-584D-A192-9A4C7DEA7E48}"/>
              </a:ext>
            </a:extLst>
          </p:cNvPr>
          <p:cNvSpPr>
            <a:spLocks noGrp="1"/>
          </p:cNvSpPr>
          <p:nvPr>
            <p:ph type="title"/>
          </p:nvPr>
        </p:nvSpPr>
        <p:spPr/>
        <p:txBody>
          <a:bodyPr/>
          <a:lstStyle/>
          <a:p>
            <a:r>
              <a:rPr lang="en-US" u="sng" dirty="0"/>
              <a:t>Challenges and next steps</a:t>
            </a:r>
            <a:r>
              <a:rPr lang="en-US" dirty="0"/>
              <a:t>: Larger systems!</a:t>
            </a:r>
          </a:p>
        </p:txBody>
      </p:sp>
      <p:sp>
        <p:nvSpPr>
          <p:cNvPr id="3" name="Text Placeholder 2">
            <a:extLst>
              <a:ext uri="{FF2B5EF4-FFF2-40B4-BE49-F238E27FC236}">
                <a16:creationId xmlns:a16="http://schemas.microsoft.com/office/drawing/2014/main" id="{C0060697-6204-7B43-8497-1EA5128688F0}"/>
              </a:ext>
            </a:extLst>
          </p:cNvPr>
          <p:cNvSpPr>
            <a:spLocks noGrp="1"/>
          </p:cNvSpPr>
          <p:nvPr>
            <p:ph type="body" sz="quarter" idx="10"/>
          </p:nvPr>
        </p:nvSpPr>
        <p:spPr/>
        <p:txBody>
          <a:bodyPr/>
          <a:lstStyle/>
          <a:p>
            <a:r>
              <a:rPr lang="en-US" dirty="0"/>
              <a:t>I was very limited in the sizes of systems I was able to analyze, which hindered my ability to replicate the analysis of the critical behavior</a:t>
            </a:r>
          </a:p>
          <a:p>
            <a:pPr lvl="1"/>
            <a:r>
              <a:rPr lang="en-US" dirty="0"/>
              <a:t>The paper went up to systems with 10^7 nodes; I had trouble even with 10^4 nodes for the AP network (the most computational intensive to run)</a:t>
            </a:r>
          </a:p>
          <a:p>
            <a:r>
              <a:rPr lang="en-US" dirty="0"/>
              <a:t>I suspect I can get larger systems by running on not-my-laptop, and can parallelize network analysis to speed up overall performance</a:t>
            </a:r>
          </a:p>
          <a:p>
            <a:pPr lvl="1"/>
            <a:r>
              <a:rPr lang="en-US" dirty="0"/>
              <a:t>I’m currently also digging into the </a:t>
            </a:r>
            <a:r>
              <a:rPr lang="en-US" dirty="0" err="1"/>
              <a:t>Networkx</a:t>
            </a:r>
            <a:r>
              <a:rPr lang="en-US" dirty="0"/>
              <a:t> (python package) source code to see if I can find areas for optimization</a:t>
            </a:r>
          </a:p>
          <a:p>
            <a:r>
              <a:rPr lang="en-US" b="1" u="sng" dirty="0"/>
              <a:t>Goal before report submission</a:t>
            </a:r>
            <a:r>
              <a:rPr lang="en-US" dirty="0"/>
              <a:t>: Run up to 10^5 systems</a:t>
            </a:r>
          </a:p>
        </p:txBody>
      </p:sp>
      <p:sp>
        <p:nvSpPr>
          <p:cNvPr id="4" name="Slide Number Placeholder 3">
            <a:extLst>
              <a:ext uri="{FF2B5EF4-FFF2-40B4-BE49-F238E27FC236}">
                <a16:creationId xmlns:a16="http://schemas.microsoft.com/office/drawing/2014/main" id="{B8A79766-354F-7742-B69E-EF1B7B373136}"/>
              </a:ext>
            </a:extLst>
          </p:cNvPr>
          <p:cNvSpPr>
            <a:spLocks noGrp="1"/>
          </p:cNvSpPr>
          <p:nvPr>
            <p:ph type="sldNum" sz="quarter" idx="12"/>
          </p:nvPr>
        </p:nvSpPr>
        <p:spPr/>
        <p:txBody>
          <a:bodyPr/>
          <a:lstStyle/>
          <a:p>
            <a:fld id="{EA095AF8-6BEB-8C45-8170-679DD3DE7AA6}" type="slidenum">
              <a:rPr lang="en-US" smtClean="0"/>
              <a:pPr/>
              <a:t>12</a:t>
            </a:fld>
            <a:endParaRPr lang="en-US"/>
          </a:p>
        </p:txBody>
      </p:sp>
    </p:spTree>
    <p:extLst>
      <p:ext uri="{BB962C8B-B14F-4D97-AF65-F5344CB8AC3E}">
        <p14:creationId xmlns:p14="http://schemas.microsoft.com/office/powerpoint/2010/main" val="120648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A68FD-CECA-A54C-80CF-590337BB99D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EBA12B8-EA27-6348-B3F2-C35A7AAC77CF}"/>
              </a:ext>
            </a:extLst>
          </p:cNvPr>
          <p:cNvSpPr>
            <a:spLocks noGrp="1"/>
          </p:cNvSpPr>
          <p:nvPr>
            <p:ph type="body" sz="quarter" idx="4294967295"/>
          </p:nvPr>
        </p:nvSpPr>
        <p:spPr>
          <a:xfrm>
            <a:off x="457200" y="1494971"/>
            <a:ext cx="8229600" cy="4359018"/>
          </a:xfrm>
        </p:spPr>
        <p:txBody>
          <a:bodyPr/>
          <a:lstStyle/>
          <a:p>
            <a:pPr lvl="1"/>
            <a:endParaRPr lang="en-US" dirty="0"/>
          </a:p>
        </p:txBody>
      </p:sp>
      <p:sp>
        <p:nvSpPr>
          <p:cNvPr id="4" name="Slide Number Placeholder 3">
            <a:extLst>
              <a:ext uri="{FF2B5EF4-FFF2-40B4-BE49-F238E27FC236}">
                <a16:creationId xmlns:a16="http://schemas.microsoft.com/office/drawing/2014/main" id="{E2646E80-A8DE-1B4A-9EDD-E4D9EB92D4E2}"/>
              </a:ext>
            </a:extLst>
          </p:cNvPr>
          <p:cNvSpPr txBox="1">
            <a:spLocks/>
          </p:cNvSpPr>
          <p:nvPr/>
        </p:nvSpPr>
        <p:spPr>
          <a:xfrm>
            <a:off x="7015424" y="5797899"/>
            <a:ext cx="2133600" cy="28990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EA095AF8-6BEB-8C45-8170-679DD3DE7AA6}" type="slidenum">
              <a:rPr lang="en-US" sz="1200" smtClean="0">
                <a:solidFill>
                  <a:schemeClr val="tx1">
                    <a:lumMod val="50000"/>
                    <a:lumOff val="50000"/>
                  </a:schemeClr>
                </a:solidFill>
              </a:rPr>
              <a:pPr algn="r"/>
              <a:t>1</a:t>
            </a:fld>
            <a:endParaRPr lang="en-US" sz="1200">
              <a:solidFill>
                <a:schemeClr val="tx1">
                  <a:lumMod val="50000"/>
                  <a:lumOff val="50000"/>
                </a:schemeClr>
              </a:solidFill>
            </a:endParaRPr>
          </a:p>
        </p:txBody>
      </p:sp>
      <p:pic>
        <p:nvPicPr>
          <p:cNvPr id="6" name="Picture 5">
            <a:extLst>
              <a:ext uri="{FF2B5EF4-FFF2-40B4-BE49-F238E27FC236}">
                <a16:creationId xmlns:a16="http://schemas.microsoft.com/office/drawing/2014/main" id="{FE26A043-1119-964F-8B37-9FEA2D8DC348}"/>
              </a:ext>
            </a:extLst>
          </p:cNvPr>
          <p:cNvPicPr>
            <a:picLocks noChangeAspect="1"/>
          </p:cNvPicPr>
          <p:nvPr/>
        </p:nvPicPr>
        <p:blipFill>
          <a:blip r:embed="rId2"/>
          <a:stretch>
            <a:fillRect/>
          </a:stretch>
        </p:blipFill>
        <p:spPr>
          <a:xfrm>
            <a:off x="527657" y="1542831"/>
            <a:ext cx="8169468" cy="377233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5505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C321-7DB6-0840-9BD1-2CC8E31DBEF5}"/>
              </a:ext>
            </a:extLst>
          </p:cNvPr>
          <p:cNvSpPr>
            <a:spLocks noGrp="1"/>
          </p:cNvSpPr>
          <p:nvPr>
            <p:ph type="title"/>
          </p:nvPr>
        </p:nvSpPr>
        <p:spPr/>
        <p:txBody>
          <a:bodyPr/>
          <a:lstStyle/>
          <a:p>
            <a:r>
              <a:rPr lang="en-US" dirty="0"/>
              <a:t>What are network growth models, how do they relate to percolation? </a:t>
            </a:r>
          </a:p>
        </p:txBody>
      </p:sp>
      <p:sp>
        <p:nvSpPr>
          <p:cNvPr id="4" name="Slide Number Placeholder 3">
            <a:extLst>
              <a:ext uri="{FF2B5EF4-FFF2-40B4-BE49-F238E27FC236}">
                <a16:creationId xmlns:a16="http://schemas.microsoft.com/office/drawing/2014/main" id="{21FB1424-EE26-5E43-ADC5-C4FDE337A95C}"/>
              </a:ext>
            </a:extLst>
          </p:cNvPr>
          <p:cNvSpPr>
            <a:spLocks noGrp="1"/>
          </p:cNvSpPr>
          <p:nvPr>
            <p:ph type="sldNum" sz="quarter" idx="12"/>
          </p:nvPr>
        </p:nvSpPr>
        <p:spPr/>
        <p:txBody>
          <a:bodyPr/>
          <a:lstStyle/>
          <a:p>
            <a:fld id="{EA095AF8-6BEB-8C45-8170-679DD3DE7AA6}" type="slidenum">
              <a:rPr lang="en-US" smtClean="0"/>
              <a:pPr/>
              <a:t>2</a:t>
            </a:fld>
            <a:endParaRPr lang="en-US"/>
          </a:p>
        </p:txBody>
      </p:sp>
      <p:pic>
        <p:nvPicPr>
          <p:cNvPr id="7" name="Picture 6">
            <a:extLst>
              <a:ext uri="{FF2B5EF4-FFF2-40B4-BE49-F238E27FC236}">
                <a16:creationId xmlns:a16="http://schemas.microsoft.com/office/drawing/2014/main" id="{27659502-F7E9-2A4F-A2D1-F0E0F3D79132}"/>
              </a:ext>
            </a:extLst>
          </p:cNvPr>
          <p:cNvPicPr>
            <a:picLocks noChangeAspect="1"/>
          </p:cNvPicPr>
          <p:nvPr/>
        </p:nvPicPr>
        <p:blipFill>
          <a:blip r:embed="rId2"/>
          <a:stretch>
            <a:fillRect/>
          </a:stretch>
        </p:blipFill>
        <p:spPr>
          <a:xfrm>
            <a:off x="5184250" y="2224376"/>
            <a:ext cx="2959872" cy="2959872"/>
          </a:xfrm>
          <a:prstGeom prst="rect">
            <a:avLst/>
          </a:prstGeom>
        </p:spPr>
      </p:pic>
      <p:sp>
        <p:nvSpPr>
          <p:cNvPr id="8" name="Rectangle 7">
            <a:extLst>
              <a:ext uri="{FF2B5EF4-FFF2-40B4-BE49-F238E27FC236}">
                <a16:creationId xmlns:a16="http://schemas.microsoft.com/office/drawing/2014/main" id="{B5C34F3A-A10A-CD43-B0B1-BB6901C39F50}"/>
              </a:ext>
            </a:extLst>
          </p:cNvPr>
          <p:cNvSpPr/>
          <p:nvPr/>
        </p:nvSpPr>
        <p:spPr>
          <a:xfrm>
            <a:off x="5184250" y="5346802"/>
            <a:ext cx="3142752" cy="246221"/>
          </a:xfrm>
          <a:prstGeom prst="rect">
            <a:avLst/>
          </a:prstGeom>
        </p:spPr>
        <p:txBody>
          <a:bodyPr wrap="square">
            <a:spAutoFit/>
          </a:bodyPr>
          <a:lstStyle/>
          <a:p>
            <a:r>
              <a:rPr lang="en-US" sz="1000" dirty="0">
                <a:solidFill>
                  <a:schemeClr val="tx1">
                    <a:lumMod val="50000"/>
                    <a:lumOff val="50000"/>
                  </a:schemeClr>
                </a:solidFill>
              </a:rPr>
              <a:t>http://</a:t>
            </a:r>
            <a:r>
              <a:rPr lang="en-US" sz="1000" dirty="0" err="1">
                <a:solidFill>
                  <a:schemeClr val="tx1">
                    <a:lumMod val="50000"/>
                    <a:lumOff val="50000"/>
                  </a:schemeClr>
                </a:solidFill>
              </a:rPr>
              <a:t>www.eng.ox.ac.uk</a:t>
            </a:r>
            <a:r>
              <a:rPr lang="en-US" sz="1000" dirty="0">
                <a:solidFill>
                  <a:schemeClr val="tx1">
                    <a:lumMod val="50000"/>
                    <a:lumOff val="50000"/>
                  </a:schemeClr>
                </a:solidFill>
              </a:rPr>
              <a:t>/</a:t>
            </a:r>
            <a:r>
              <a:rPr lang="en-US" sz="1000" dirty="0" err="1">
                <a:solidFill>
                  <a:schemeClr val="tx1">
                    <a:lumMod val="50000"/>
                    <a:lumOff val="50000"/>
                  </a:schemeClr>
                </a:solidFill>
              </a:rPr>
              <a:t>sen</a:t>
            </a:r>
            <a:r>
              <a:rPr lang="en-US" sz="1000" dirty="0">
                <a:solidFill>
                  <a:schemeClr val="tx1">
                    <a:lumMod val="50000"/>
                    <a:lumOff val="50000"/>
                  </a:schemeClr>
                </a:solidFill>
              </a:rPr>
              <a:t>/files/course2016/lec1.pdf</a:t>
            </a:r>
          </a:p>
        </p:txBody>
      </p:sp>
      <p:pic>
        <p:nvPicPr>
          <p:cNvPr id="9" name="Picture 8">
            <a:extLst>
              <a:ext uri="{FF2B5EF4-FFF2-40B4-BE49-F238E27FC236}">
                <a16:creationId xmlns:a16="http://schemas.microsoft.com/office/drawing/2014/main" id="{8A205F5D-B23C-9648-8DB4-F099FC931E3D}"/>
              </a:ext>
            </a:extLst>
          </p:cNvPr>
          <p:cNvPicPr>
            <a:picLocks noChangeAspect="1"/>
          </p:cNvPicPr>
          <p:nvPr/>
        </p:nvPicPr>
        <p:blipFill>
          <a:blip r:embed="rId3"/>
          <a:stretch>
            <a:fillRect/>
          </a:stretch>
        </p:blipFill>
        <p:spPr>
          <a:xfrm>
            <a:off x="699072" y="2339758"/>
            <a:ext cx="3692421" cy="2613904"/>
          </a:xfrm>
          <a:prstGeom prst="rect">
            <a:avLst/>
          </a:prstGeom>
        </p:spPr>
      </p:pic>
      <p:sp>
        <p:nvSpPr>
          <p:cNvPr id="10" name="Rectangle 9">
            <a:extLst>
              <a:ext uri="{FF2B5EF4-FFF2-40B4-BE49-F238E27FC236}">
                <a16:creationId xmlns:a16="http://schemas.microsoft.com/office/drawing/2014/main" id="{93F8CE85-9BD3-244E-BABB-25FA9F88AB72}"/>
              </a:ext>
            </a:extLst>
          </p:cNvPr>
          <p:cNvSpPr/>
          <p:nvPr/>
        </p:nvSpPr>
        <p:spPr>
          <a:xfrm>
            <a:off x="663278" y="5346802"/>
            <a:ext cx="4051846" cy="246221"/>
          </a:xfrm>
          <a:prstGeom prst="rect">
            <a:avLst/>
          </a:prstGeom>
        </p:spPr>
        <p:txBody>
          <a:bodyPr wrap="square">
            <a:spAutoFit/>
          </a:bodyPr>
          <a:lstStyle/>
          <a:p>
            <a:r>
              <a:rPr lang="en-US" sz="1000" dirty="0">
                <a:solidFill>
                  <a:schemeClr val="tx1">
                    <a:lumMod val="50000"/>
                    <a:lumOff val="50000"/>
                  </a:schemeClr>
                </a:solidFill>
              </a:rPr>
              <a:t>https://</a:t>
            </a:r>
            <a:r>
              <a:rPr lang="en-US" sz="1000" dirty="0" err="1">
                <a:solidFill>
                  <a:schemeClr val="tx1">
                    <a:lumMod val="50000"/>
                    <a:lumOff val="50000"/>
                  </a:schemeClr>
                </a:solidFill>
              </a:rPr>
              <a:t>commons.wikimedia.org</a:t>
            </a:r>
            <a:r>
              <a:rPr lang="en-US" sz="1000" dirty="0">
                <a:solidFill>
                  <a:schemeClr val="tx1">
                    <a:lumMod val="50000"/>
                    <a:lumOff val="50000"/>
                  </a:schemeClr>
                </a:solidFill>
              </a:rPr>
              <a:t>/wiki/</a:t>
            </a:r>
            <a:r>
              <a:rPr lang="en-US" sz="1000" dirty="0" err="1">
                <a:solidFill>
                  <a:schemeClr val="tx1">
                    <a:lumMod val="50000"/>
                    <a:lumOff val="50000"/>
                  </a:schemeClr>
                </a:solidFill>
              </a:rPr>
              <a:t>File:Front_de_percolation.png</a:t>
            </a:r>
            <a:endParaRPr lang="en-US" sz="1000" dirty="0">
              <a:solidFill>
                <a:schemeClr val="tx1">
                  <a:lumMod val="50000"/>
                  <a:lumOff val="50000"/>
                </a:schemeClr>
              </a:solidFill>
            </a:endParaRPr>
          </a:p>
        </p:txBody>
      </p:sp>
      <p:sp>
        <p:nvSpPr>
          <p:cNvPr id="11" name="Rectangle 10">
            <a:extLst>
              <a:ext uri="{FF2B5EF4-FFF2-40B4-BE49-F238E27FC236}">
                <a16:creationId xmlns:a16="http://schemas.microsoft.com/office/drawing/2014/main" id="{416B406A-C6AC-2243-B600-93D75964FB9C}"/>
              </a:ext>
            </a:extLst>
          </p:cNvPr>
          <p:cNvSpPr/>
          <p:nvPr/>
        </p:nvSpPr>
        <p:spPr>
          <a:xfrm>
            <a:off x="663279" y="1618087"/>
            <a:ext cx="3764008"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rgbClr val="FFFFFF"/>
                </a:solidFill>
              </a:rPr>
              <a:t>Site occupation under local rules</a:t>
            </a:r>
          </a:p>
        </p:txBody>
      </p:sp>
      <p:sp>
        <p:nvSpPr>
          <p:cNvPr id="12" name="Rectangle 11">
            <a:extLst>
              <a:ext uri="{FF2B5EF4-FFF2-40B4-BE49-F238E27FC236}">
                <a16:creationId xmlns:a16="http://schemas.microsoft.com/office/drawing/2014/main" id="{C8EDFA5D-E9F7-4845-865C-657AD263FD8A}"/>
              </a:ext>
            </a:extLst>
          </p:cNvPr>
          <p:cNvSpPr/>
          <p:nvPr/>
        </p:nvSpPr>
        <p:spPr>
          <a:xfrm>
            <a:off x="4823401" y="1618087"/>
            <a:ext cx="3764008"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rgbClr val="FFFFFF"/>
                </a:solidFill>
              </a:rPr>
              <a:t>Edge occupation under local rules</a:t>
            </a:r>
          </a:p>
        </p:txBody>
      </p:sp>
    </p:spTree>
    <p:extLst>
      <p:ext uri="{BB962C8B-B14F-4D97-AF65-F5344CB8AC3E}">
        <p14:creationId xmlns:p14="http://schemas.microsoft.com/office/powerpoint/2010/main" val="4017476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 can think of network percolation as occupied </a:t>
            </a:r>
            <a:r>
              <a:rPr lang="en-US" i="1" dirty="0"/>
              <a:t>edges</a:t>
            </a:r>
            <a:r>
              <a:rPr lang="en-US" dirty="0"/>
              <a:t>, rather than sites</a:t>
            </a:r>
          </a:p>
        </p:txBody>
      </p:sp>
      <p:sp>
        <p:nvSpPr>
          <p:cNvPr id="2" name="Text Placeholder 1"/>
          <p:cNvSpPr>
            <a:spLocks noGrp="1"/>
          </p:cNvSpPr>
          <p:nvPr>
            <p:ph type="body" sz="quarter" idx="10"/>
          </p:nvPr>
        </p:nvSpPr>
        <p:spPr>
          <a:xfrm>
            <a:off x="457200" y="2333009"/>
            <a:ext cx="4114800" cy="3205830"/>
          </a:xfrm>
        </p:spPr>
        <p:txBody>
          <a:bodyPr/>
          <a:lstStyle/>
          <a:p>
            <a:pPr marL="457200" indent="-457200">
              <a:buFont typeface="+mj-lt"/>
              <a:buAutoNum type="arabicPeriod"/>
            </a:pPr>
            <a:r>
              <a:rPr lang="en-US" sz="1800" dirty="0"/>
              <a:t>Initialize </a:t>
            </a:r>
            <a:r>
              <a:rPr lang="en-US" sz="1800" b="1" i="1" dirty="0"/>
              <a:t>N</a:t>
            </a:r>
            <a:r>
              <a:rPr lang="en-US" sz="1800" dirty="0"/>
              <a:t> nodes (unique order)</a:t>
            </a:r>
          </a:p>
          <a:p>
            <a:pPr marL="457200" indent="-457200">
              <a:buFont typeface="+mj-lt"/>
              <a:buAutoNum type="arabicPeriod"/>
            </a:pPr>
            <a:r>
              <a:rPr lang="en-US" sz="1800" dirty="0"/>
              <a:t>Pick two nodes at random: (tail, head) of edge</a:t>
            </a:r>
          </a:p>
          <a:p>
            <a:pPr marL="457200" indent="-457200">
              <a:buFont typeface="+mj-lt"/>
              <a:buAutoNum type="arabicPeriod"/>
            </a:pPr>
            <a:r>
              <a:rPr lang="en-US" sz="1800" dirty="0"/>
              <a:t>Add edge</a:t>
            </a:r>
          </a:p>
          <a:p>
            <a:pPr marL="0" indent="0">
              <a:buNone/>
            </a:pPr>
            <a:r>
              <a:rPr lang="en-US" sz="1800" b="1" dirty="0"/>
              <a:t>Repeat 2&amp;3 until </a:t>
            </a:r>
            <a:r>
              <a:rPr lang="en-US" sz="1800" b="1" i="1" dirty="0"/>
              <a:t>t</a:t>
            </a:r>
            <a:r>
              <a:rPr lang="en-US" sz="1800" b="1" dirty="0"/>
              <a:t> edges are added</a:t>
            </a:r>
          </a:p>
        </p:txBody>
      </p:sp>
      <p:sp>
        <p:nvSpPr>
          <p:cNvPr id="6" name="Rectangle 5"/>
          <p:cNvSpPr/>
          <p:nvPr/>
        </p:nvSpPr>
        <p:spPr>
          <a:xfrm>
            <a:off x="457199" y="1839683"/>
            <a:ext cx="4128169"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rgbClr val="FFFFFF"/>
                </a:solidFill>
              </a:rPr>
              <a:t>Building an </a:t>
            </a:r>
            <a:r>
              <a:rPr lang="en-US" sz="2000" b="1" dirty="0" err="1">
                <a:solidFill>
                  <a:srgbClr val="FFFFFF"/>
                </a:solidFill>
              </a:rPr>
              <a:t>Erd</a:t>
            </a:r>
            <a:r>
              <a:rPr lang="en-US" sz="2000" b="1" dirty="0" err="1">
                <a:solidFill>
                  <a:schemeClr val="bg1"/>
                </a:solidFill>
              </a:rPr>
              <a:t>ő</a:t>
            </a:r>
            <a:r>
              <a:rPr lang="en-US" sz="2000" b="1" dirty="0" err="1">
                <a:solidFill>
                  <a:srgbClr val="FFFFFF"/>
                </a:solidFill>
              </a:rPr>
              <a:t>s-R</a:t>
            </a:r>
            <a:r>
              <a:rPr lang="en-US" sz="2000" b="1" dirty="0" err="1">
                <a:solidFill>
                  <a:schemeClr val="bg1"/>
                </a:solidFill>
              </a:rPr>
              <a:t>é</a:t>
            </a:r>
            <a:r>
              <a:rPr lang="en-US" sz="2000" b="1" dirty="0" err="1">
                <a:solidFill>
                  <a:srgbClr val="FFFFFF"/>
                </a:solidFill>
              </a:rPr>
              <a:t>nyi</a:t>
            </a:r>
            <a:r>
              <a:rPr lang="en-US" sz="2000" b="1" dirty="0">
                <a:solidFill>
                  <a:srgbClr val="FFFFFF"/>
                </a:solidFill>
              </a:rPr>
              <a:t> network</a:t>
            </a:r>
          </a:p>
        </p:txBody>
      </p:sp>
      <p:grpSp>
        <p:nvGrpSpPr>
          <p:cNvPr id="14" name="Group 13"/>
          <p:cNvGrpSpPr/>
          <p:nvPr/>
        </p:nvGrpSpPr>
        <p:grpSpPr>
          <a:xfrm>
            <a:off x="5595831" y="2701713"/>
            <a:ext cx="2868710" cy="2442087"/>
            <a:chOff x="5726935" y="2734489"/>
            <a:chExt cx="2868710" cy="2442087"/>
          </a:xfrm>
        </p:grpSpPr>
        <p:sp>
          <p:nvSpPr>
            <p:cNvPr id="3" name="Oval 2"/>
            <p:cNvSpPr/>
            <p:nvPr/>
          </p:nvSpPr>
          <p:spPr>
            <a:xfrm>
              <a:off x="6363826" y="2734489"/>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1</a:t>
              </a:r>
            </a:p>
          </p:txBody>
        </p:sp>
        <p:sp>
          <p:nvSpPr>
            <p:cNvPr id="7" name="Oval 6"/>
            <p:cNvSpPr/>
            <p:nvPr/>
          </p:nvSpPr>
          <p:spPr>
            <a:xfrm>
              <a:off x="7665911" y="2774594"/>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2</a:t>
              </a:r>
            </a:p>
          </p:txBody>
        </p:sp>
        <p:sp>
          <p:nvSpPr>
            <p:cNvPr id="8" name="Oval 7"/>
            <p:cNvSpPr/>
            <p:nvPr/>
          </p:nvSpPr>
          <p:spPr>
            <a:xfrm>
              <a:off x="8234698" y="3712348"/>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3</a:t>
              </a:r>
            </a:p>
          </p:txBody>
        </p:sp>
        <p:sp>
          <p:nvSpPr>
            <p:cNvPr id="9" name="Oval 8"/>
            <p:cNvSpPr/>
            <p:nvPr/>
          </p:nvSpPr>
          <p:spPr>
            <a:xfrm>
              <a:off x="7665911" y="4812099"/>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4</a:t>
              </a:r>
            </a:p>
          </p:txBody>
        </p:sp>
        <p:sp>
          <p:nvSpPr>
            <p:cNvPr id="10" name="Oval 9"/>
            <p:cNvSpPr/>
            <p:nvPr/>
          </p:nvSpPr>
          <p:spPr>
            <a:xfrm>
              <a:off x="6216379" y="4812099"/>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5</a:t>
              </a:r>
            </a:p>
          </p:txBody>
        </p:sp>
        <p:sp>
          <p:nvSpPr>
            <p:cNvPr id="11" name="Oval 10"/>
            <p:cNvSpPr/>
            <p:nvPr/>
          </p:nvSpPr>
          <p:spPr>
            <a:xfrm>
              <a:off x="5726935" y="3708225"/>
              <a:ext cx="360947" cy="3644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b="1" dirty="0">
                  <a:solidFill>
                    <a:schemeClr val="bg1"/>
                  </a:solidFill>
                </a:rPr>
                <a:t>0</a:t>
              </a:r>
            </a:p>
          </p:txBody>
        </p:sp>
      </p:grpSp>
      <p:sp>
        <p:nvSpPr>
          <p:cNvPr id="12" name="Rectangle 11"/>
          <p:cNvSpPr/>
          <p:nvPr/>
        </p:nvSpPr>
        <p:spPr>
          <a:xfrm>
            <a:off x="5656978" y="1839683"/>
            <a:ext cx="1709175" cy="48297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Proposed edge:</a:t>
            </a:r>
          </a:p>
        </p:txBody>
      </p:sp>
      <p:sp>
        <p:nvSpPr>
          <p:cNvPr id="13" name="Rectangle 12"/>
          <p:cNvSpPr/>
          <p:nvPr/>
        </p:nvSpPr>
        <p:spPr>
          <a:xfrm>
            <a:off x="7366154" y="1839683"/>
            <a:ext cx="849596" cy="48297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(2,3)</a:t>
            </a:r>
          </a:p>
        </p:txBody>
      </p:sp>
      <p:cxnSp>
        <p:nvCxnSpPr>
          <p:cNvPr id="16" name="Straight Arrow Connector 15"/>
          <p:cNvCxnSpPr>
            <a:cxnSpLocks/>
          </p:cNvCxnSpPr>
          <p:nvPr/>
        </p:nvCxnSpPr>
        <p:spPr>
          <a:xfrm>
            <a:off x="7785617" y="3066103"/>
            <a:ext cx="441172" cy="626653"/>
          </a:xfrm>
          <a:prstGeom prst="straightConnector1">
            <a:avLst/>
          </a:prstGeom>
          <a:ln w="60325">
            <a:solidFill>
              <a:schemeClr val="tx1">
                <a:lumMod val="50000"/>
                <a:lumOff val="5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7366153" y="1839683"/>
            <a:ext cx="849596" cy="48297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(0,4)</a:t>
            </a:r>
          </a:p>
        </p:txBody>
      </p:sp>
      <p:cxnSp>
        <p:nvCxnSpPr>
          <p:cNvPr id="18" name="Straight Arrow Connector 17"/>
          <p:cNvCxnSpPr>
            <a:stCxn id="11" idx="6"/>
            <a:endCxn id="9" idx="1"/>
          </p:cNvCxnSpPr>
          <p:nvPr/>
        </p:nvCxnSpPr>
        <p:spPr>
          <a:xfrm>
            <a:off x="5956778" y="3857688"/>
            <a:ext cx="1630888" cy="975011"/>
          </a:xfrm>
          <a:prstGeom prst="straightConnector1">
            <a:avLst/>
          </a:prstGeom>
          <a:ln w="60325">
            <a:solidFill>
              <a:schemeClr val="tx1">
                <a:lumMod val="50000"/>
                <a:lumOff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366153" y="1843642"/>
            <a:ext cx="849596" cy="48297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(5,1)</a:t>
            </a:r>
          </a:p>
        </p:txBody>
      </p:sp>
      <p:cxnSp>
        <p:nvCxnSpPr>
          <p:cNvPr id="22" name="Straight Arrow Connector 21"/>
          <p:cNvCxnSpPr>
            <a:stCxn id="10" idx="0"/>
            <a:endCxn id="3" idx="4"/>
          </p:cNvCxnSpPr>
          <p:nvPr/>
        </p:nvCxnSpPr>
        <p:spPr>
          <a:xfrm flipV="1">
            <a:off x="6265749" y="3066190"/>
            <a:ext cx="147447" cy="1713133"/>
          </a:xfrm>
          <a:prstGeom prst="straightConnector1">
            <a:avLst/>
          </a:prstGeom>
          <a:ln w="60325">
            <a:solidFill>
              <a:schemeClr val="tx1">
                <a:lumMod val="50000"/>
                <a:lumOff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479806" y="4584987"/>
            <a:ext cx="4108707" cy="48297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Edge density = p = t/N</a:t>
            </a:r>
          </a:p>
        </p:txBody>
      </p:sp>
      <p:sp>
        <p:nvSpPr>
          <p:cNvPr id="38" name="Text Placeholder 4"/>
          <p:cNvSpPr txBox="1">
            <a:spLocks/>
          </p:cNvSpPr>
          <p:nvPr/>
        </p:nvSpPr>
        <p:spPr>
          <a:xfrm>
            <a:off x="442687" y="6096000"/>
            <a:ext cx="8229600" cy="762000"/>
          </a:xfrm>
          <a:prstGeom prst="rect">
            <a:avLst/>
          </a:prstGeom>
        </p:spPr>
        <p:txBody>
          <a:bodyPr vert="horz" lIns="91440" tIns="45720" rIns="91440" bIns="45720" rtlCol="0">
            <a:no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00" b="1" dirty="0">
                <a:solidFill>
                  <a:schemeClr val="bg1"/>
                </a:solidFill>
              </a:rPr>
              <a:t>Source</a:t>
            </a:r>
            <a:r>
              <a:rPr lang="en-US" sz="1000" dirty="0">
                <a:solidFill>
                  <a:schemeClr val="bg1"/>
                </a:solidFill>
              </a:rPr>
              <a:t>: P. </a:t>
            </a:r>
            <a:r>
              <a:rPr lang="en-US" sz="1000" dirty="0" err="1">
                <a:solidFill>
                  <a:schemeClr val="bg1"/>
                </a:solidFill>
              </a:rPr>
              <a:t>Erdős</a:t>
            </a:r>
            <a:r>
              <a:rPr lang="en-US" sz="1000" dirty="0">
                <a:solidFill>
                  <a:schemeClr val="bg1"/>
                </a:solidFill>
              </a:rPr>
              <a:t> and A. </a:t>
            </a:r>
            <a:r>
              <a:rPr lang="en-US" sz="1000" dirty="0" err="1">
                <a:solidFill>
                  <a:schemeClr val="bg1"/>
                </a:solidFill>
              </a:rPr>
              <a:t>Rényi</a:t>
            </a:r>
            <a:r>
              <a:rPr lang="en-US" sz="1000" dirty="0">
                <a:solidFill>
                  <a:schemeClr val="bg1"/>
                </a:solidFill>
              </a:rPr>
              <a:t>, On Random Graphs, Publ. Math. 6, 290 (1959)</a:t>
            </a:r>
          </a:p>
        </p:txBody>
      </p:sp>
      <p:sp>
        <p:nvSpPr>
          <p:cNvPr id="31" name="Rectangle 30">
            <a:extLst>
              <a:ext uri="{FF2B5EF4-FFF2-40B4-BE49-F238E27FC236}">
                <a16:creationId xmlns:a16="http://schemas.microsoft.com/office/drawing/2014/main" id="{BB969CE4-CE5C-AD49-A2AE-681B3949C4C8}"/>
              </a:ext>
            </a:extLst>
          </p:cNvPr>
          <p:cNvSpPr/>
          <p:nvPr/>
        </p:nvSpPr>
        <p:spPr>
          <a:xfrm>
            <a:off x="5595831" y="5389860"/>
            <a:ext cx="2847896" cy="48297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3 clusters of 2 nodes each</a:t>
            </a:r>
          </a:p>
        </p:txBody>
      </p:sp>
    </p:spTree>
    <p:extLst>
      <p:ext uri="{BB962C8B-B14F-4D97-AF65-F5344CB8AC3E}">
        <p14:creationId xmlns:p14="http://schemas.microsoft.com/office/powerpoint/2010/main" val="18466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3" grpId="0" animBg="1"/>
      <p:bldP spid="17" grpId="0" animBg="1"/>
      <p:bldP spid="21" grpId="0" animBg="1"/>
      <p:bldP spid="37"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B858-00BE-EA40-B14A-FD9D9CE90B86}"/>
              </a:ext>
            </a:extLst>
          </p:cNvPr>
          <p:cNvSpPr>
            <a:spLocks noGrp="1"/>
          </p:cNvSpPr>
          <p:nvPr>
            <p:ph type="title"/>
          </p:nvPr>
        </p:nvSpPr>
        <p:spPr/>
        <p:txBody>
          <a:bodyPr/>
          <a:lstStyle/>
          <a:p>
            <a:r>
              <a:rPr lang="en-US" dirty="0"/>
              <a:t>In this paper, the authors investigate three different network percolation methods</a:t>
            </a:r>
          </a:p>
        </p:txBody>
      </p:sp>
      <p:sp>
        <p:nvSpPr>
          <p:cNvPr id="4" name="Slide Number Placeholder 3">
            <a:extLst>
              <a:ext uri="{FF2B5EF4-FFF2-40B4-BE49-F238E27FC236}">
                <a16:creationId xmlns:a16="http://schemas.microsoft.com/office/drawing/2014/main" id="{B367084D-0800-2443-A416-13DFAC224D38}"/>
              </a:ext>
            </a:extLst>
          </p:cNvPr>
          <p:cNvSpPr>
            <a:spLocks noGrp="1"/>
          </p:cNvSpPr>
          <p:nvPr>
            <p:ph type="sldNum" sz="quarter" idx="12"/>
          </p:nvPr>
        </p:nvSpPr>
        <p:spPr>
          <a:xfrm>
            <a:off x="8557590" y="5720243"/>
            <a:ext cx="586405" cy="365125"/>
          </a:xfrm>
        </p:spPr>
        <p:txBody>
          <a:bodyPr/>
          <a:lstStyle/>
          <a:p>
            <a:fld id="{EA095AF8-6BEB-8C45-8170-679DD3DE7AA6}" type="slidenum">
              <a:rPr lang="en-US" smtClean="0"/>
              <a:pPr/>
              <a:t>4</a:t>
            </a:fld>
            <a:endParaRPr lang="en-US"/>
          </a:p>
        </p:txBody>
      </p:sp>
      <p:sp>
        <p:nvSpPr>
          <p:cNvPr id="5" name="Text Placeholder 1">
            <a:extLst>
              <a:ext uri="{FF2B5EF4-FFF2-40B4-BE49-F238E27FC236}">
                <a16:creationId xmlns:a16="http://schemas.microsoft.com/office/drawing/2014/main" id="{B96836D3-7090-DB41-9ACC-5F86053DCF62}"/>
              </a:ext>
            </a:extLst>
          </p:cNvPr>
          <p:cNvSpPr>
            <a:spLocks noGrp="1"/>
          </p:cNvSpPr>
          <p:nvPr>
            <p:ph type="body" sz="quarter" idx="10"/>
          </p:nvPr>
        </p:nvSpPr>
        <p:spPr>
          <a:xfrm>
            <a:off x="385639" y="2041592"/>
            <a:ext cx="2731273" cy="3205830"/>
          </a:xfrm>
        </p:spPr>
        <p:txBody>
          <a:bodyPr>
            <a:normAutofit/>
          </a:bodyPr>
          <a:lstStyle/>
          <a:p>
            <a:pPr marL="457200" indent="-457200">
              <a:buFont typeface="+mj-lt"/>
              <a:buAutoNum type="arabicPeriod"/>
            </a:pPr>
            <a:r>
              <a:rPr lang="en-US" sz="1400" dirty="0"/>
              <a:t>Initialize </a:t>
            </a:r>
            <a:r>
              <a:rPr lang="en-US" sz="1400" b="1" i="1" dirty="0"/>
              <a:t>N</a:t>
            </a:r>
            <a:r>
              <a:rPr lang="en-US" sz="1400" dirty="0"/>
              <a:t> nodes</a:t>
            </a:r>
          </a:p>
          <a:p>
            <a:pPr marL="457200" indent="-457200">
              <a:buFont typeface="+mj-lt"/>
              <a:buAutoNum type="arabicPeriod"/>
            </a:pPr>
            <a:r>
              <a:rPr lang="en-US" sz="1400" dirty="0"/>
              <a:t>Pick two nodes at random</a:t>
            </a:r>
          </a:p>
          <a:p>
            <a:pPr marL="457200" indent="-457200">
              <a:buFont typeface="+mj-lt"/>
              <a:buAutoNum type="arabicPeriod"/>
            </a:pPr>
            <a:r>
              <a:rPr lang="en-US" sz="1400" dirty="0"/>
              <a:t>Add edge</a:t>
            </a:r>
          </a:p>
          <a:p>
            <a:pPr marL="0" indent="0">
              <a:buNone/>
            </a:pPr>
            <a:r>
              <a:rPr lang="en-US" sz="1400" b="1" dirty="0"/>
              <a:t>Repeat 2&amp;3 until </a:t>
            </a:r>
            <a:r>
              <a:rPr lang="en-US" sz="1400" b="1" i="1" dirty="0"/>
              <a:t>t</a:t>
            </a:r>
            <a:r>
              <a:rPr lang="en-US" sz="1400" b="1" dirty="0"/>
              <a:t> edges are added to reach an edge density of </a:t>
            </a:r>
            <a:r>
              <a:rPr lang="en-US" sz="1400" b="1" i="1" dirty="0"/>
              <a:t>p</a:t>
            </a:r>
          </a:p>
        </p:txBody>
      </p:sp>
      <p:sp>
        <p:nvSpPr>
          <p:cNvPr id="6" name="Rectangle 5">
            <a:extLst>
              <a:ext uri="{FF2B5EF4-FFF2-40B4-BE49-F238E27FC236}">
                <a16:creationId xmlns:a16="http://schemas.microsoft.com/office/drawing/2014/main" id="{C37A1FB0-23A9-484C-AA4E-219C388EF3E7}"/>
              </a:ext>
            </a:extLst>
          </p:cNvPr>
          <p:cNvSpPr/>
          <p:nvPr/>
        </p:nvSpPr>
        <p:spPr>
          <a:xfrm>
            <a:off x="385638" y="1548266"/>
            <a:ext cx="2740147"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err="1">
                <a:solidFill>
                  <a:srgbClr val="FFFFFF"/>
                </a:solidFill>
              </a:rPr>
              <a:t>Erd</a:t>
            </a:r>
            <a:r>
              <a:rPr lang="en-US" sz="1600" b="1" dirty="0" err="1">
                <a:solidFill>
                  <a:schemeClr val="bg1"/>
                </a:solidFill>
              </a:rPr>
              <a:t>ő</a:t>
            </a:r>
            <a:r>
              <a:rPr lang="en-US" sz="1600" b="1" dirty="0" err="1">
                <a:solidFill>
                  <a:srgbClr val="FFFFFF"/>
                </a:solidFill>
              </a:rPr>
              <a:t>s-R</a:t>
            </a:r>
            <a:r>
              <a:rPr lang="en-US" sz="1600" b="1" dirty="0" err="1">
                <a:solidFill>
                  <a:schemeClr val="bg1"/>
                </a:solidFill>
              </a:rPr>
              <a:t>é</a:t>
            </a:r>
            <a:r>
              <a:rPr lang="en-US" sz="1600" b="1" dirty="0" err="1">
                <a:solidFill>
                  <a:srgbClr val="FFFFFF"/>
                </a:solidFill>
              </a:rPr>
              <a:t>nyi</a:t>
            </a:r>
            <a:endParaRPr lang="en-US" sz="1600" b="1" dirty="0">
              <a:solidFill>
                <a:srgbClr val="FFFFFF"/>
              </a:solidFill>
            </a:endParaRPr>
          </a:p>
        </p:txBody>
      </p:sp>
      <p:sp>
        <p:nvSpPr>
          <p:cNvPr id="7" name="Text Placeholder 1">
            <a:extLst>
              <a:ext uri="{FF2B5EF4-FFF2-40B4-BE49-F238E27FC236}">
                <a16:creationId xmlns:a16="http://schemas.microsoft.com/office/drawing/2014/main" id="{8538F0B6-5EB1-9747-AC63-FE8045BDC509}"/>
              </a:ext>
            </a:extLst>
          </p:cNvPr>
          <p:cNvSpPr txBox="1">
            <a:spLocks/>
          </p:cNvSpPr>
          <p:nvPr/>
        </p:nvSpPr>
        <p:spPr>
          <a:xfrm>
            <a:off x="3209678" y="2041592"/>
            <a:ext cx="2731273" cy="3205830"/>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1400" dirty="0"/>
              <a:t>Initialize </a:t>
            </a:r>
            <a:r>
              <a:rPr lang="en-US" sz="1400" b="1" i="1" dirty="0"/>
              <a:t>N</a:t>
            </a:r>
            <a:r>
              <a:rPr lang="en-US" sz="1400" dirty="0"/>
              <a:t> nodes</a:t>
            </a:r>
          </a:p>
          <a:p>
            <a:pPr marL="457200" indent="-457200">
              <a:buFont typeface="+mj-lt"/>
              <a:buAutoNum type="arabicPeriod"/>
            </a:pPr>
            <a:r>
              <a:rPr lang="en-US" sz="1400" dirty="0"/>
              <a:t>Pick </a:t>
            </a:r>
            <a:r>
              <a:rPr lang="en-US" sz="1400" b="1" i="1" dirty="0"/>
              <a:t>m </a:t>
            </a:r>
            <a:r>
              <a:rPr lang="en-US" sz="1400" dirty="0"/>
              <a:t>sets of two nodes at random (“edge”)</a:t>
            </a:r>
          </a:p>
          <a:p>
            <a:pPr marL="457200" indent="-457200">
              <a:buFont typeface="+mj-lt"/>
              <a:buAutoNum type="arabicPeriod"/>
            </a:pPr>
            <a:r>
              <a:rPr lang="en-US" sz="1400" dirty="0"/>
              <a:t>For each edge, calculate the total cluster size created by the edge</a:t>
            </a:r>
          </a:p>
          <a:p>
            <a:pPr marL="457200" indent="-457200">
              <a:buFont typeface="+mj-lt"/>
              <a:buAutoNum type="arabicPeriod"/>
            </a:pPr>
            <a:r>
              <a:rPr lang="en-US" sz="1400" dirty="0"/>
              <a:t>Add edge that creates the smallest new cluster</a:t>
            </a:r>
          </a:p>
          <a:p>
            <a:pPr marL="0" indent="0">
              <a:buFont typeface="Arial" charset="0"/>
              <a:buNone/>
            </a:pPr>
            <a:r>
              <a:rPr lang="en-US" sz="1400" b="1" dirty="0"/>
              <a:t>Repeat 2&amp;3 until </a:t>
            </a:r>
            <a:r>
              <a:rPr lang="en-US" sz="1400" b="1" i="1" dirty="0"/>
              <a:t>t</a:t>
            </a:r>
            <a:r>
              <a:rPr lang="en-US" sz="1400" b="1" dirty="0"/>
              <a:t> edges are added to reach an edge density of </a:t>
            </a:r>
            <a:r>
              <a:rPr lang="en-US" sz="1400" b="1" i="1" dirty="0"/>
              <a:t>p</a:t>
            </a:r>
          </a:p>
        </p:txBody>
      </p:sp>
      <p:sp>
        <p:nvSpPr>
          <p:cNvPr id="8" name="Rectangle 7">
            <a:extLst>
              <a:ext uri="{FF2B5EF4-FFF2-40B4-BE49-F238E27FC236}">
                <a16:creationId xmlns:a16="http://schemas.microsoft.com/office/drawing/2014/main" id="{6673724E-6070-E045-9602-093AE12450CB}"/>
              </a:ext>
            </a:extLst>
          </p:cNvPr>
          <p:cNvSpPr/>
          <p:nvPr/>
        </p:nvSpPr>
        <p:spPr>
          <a:xfrm>
            <a:off x="3209677" y="1548266"/>
            <a:ext cx="2740147"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err="1">
                <a:solidFill>
                  <a:srgbClr val="FFFFFF"/>
                </a:solidFill>
              </a:rPr>
              <a:t>Achlioptas</a:t>
            </a:r>
            <a:r>
              <a:rPr lang="en-US" sz="1600" b="1" dirty="0">
                <a:solidFill>
                  <a:srgbClr val="FFFFFF"/>
                </a:solidFill>
              </a:rPr>
              <a:t> growth process (AP)</a:t>
            </a:r>
          </a:p>
        </p:txBody>
      </p:sp>
      <p:sp>
        <p:nvSpPr>
          <p:cNvPr id="9" name="Text Placeholder 1">
            <a:extLst>
              <a:ext uri="{FF2B5EF4-FFF2-40B4-BE49-F238E27FC236}">
                <a16:creationId xmlns:a16="http://schemas.microsoft.com/office/drawing/2014/main" id="{98E78E93-D966-9046-A10B-C33380D4F347}"/>
              </a:ext>
            </a:extLst>
          </p:cNvPr>
          <p:cNvSpPr txBox="1">
            <a:spLocks/>
          </p:cNvSpPr>
          <p:nvPr/>
        </p:nvSpPr>
        <p:spPr>
          <a:xfrm>
            <a:off x="6042590" y="2041592"/>
            <a:ext cx="2731273" cy="3205830"/>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1400" dirty="0"/>
              <a:t>Initialize </a:t>
            </a:r>
            <a:r>
              <a:rPr lang="en-US" sz="1400" b="1" i="1" dirty="0"/>
              <a:t>N</a:t>
            </a:r>
            <a:r>
              <a:rPr lang="en-US" sz="1400" dirty="0"/>
              <a:t> nodes (unique order)</a:t>
            </a:r>
          </a:p>
          <a:p>
            <a:pPr marL="457200" indent="-457200">
              <a:buFont typeface="+mj-lt"/>
              <a:buAutoNum type="arabicPeriod"/>
            </a:pPr>
            <a:r>
              <a:rPr lang="en-US" sz="1400" dirty="0"/>
              <a:t>Pick </a:t>
            </a:r>
            <a:r>
              <a:rPr lang="en-US" sz="1400" b="1" i="1" dirty="0"/>
              <a:t>m</a:t>
            </a:r>
            <a:r>
              <a:rPr lang="en-US" sz="1400" dirty="0"/>
              <a:t> sets of  two nodes at random</a:t>
            </a:r>
          </a:p>
          <a:p>
            <a:pPr marL="457200" indent="-457200">
              <a:buFont typeface="+mj-lt"/>
              <a:buAutoNum type="arabicPeriod"/>
            </a:pPr>
            <a:r>
              <a:rPr lang="en-US" sz="1400" dirty="0"/>
              <a:t>For each edge, calculate the “degree product” of the component nodes: </a:t>
            </a:r>
            <a:br>
              <a:rPr lang="en-US" sz="1400" dirty="0"/>
            </a:br>
            <a:r>
              <a:rPr lang="en-US" sz="1400" dirty="0"/>
              <a:t>(d</a:t>
            </a:r>
            <a:r>
              <a:rPr lang="en-US" sz="1400" baseline="-25000" dirty="0"/>
              <a:t>1</a:t>
            </a:r>
            <a:r>
              <a:rPr lang="en-US" sz="1400" dirty="0"/>
              <a:t>+1)(d</a:t>
            </a:r>
            <a:r>
              <a:rPr lang="en-US" sz="1400" baseline="-25000" dirty="0"/>
              <a:t>2</a:t>
            </a:r>
            <a:r>
              <a:rPr lang="en-US" sz="1400" dirty="0"/>
              <a:t>+1)</a:t>
            </a:r>
          </a:p>
          <a:p>
            <a:pPr marL="457200" indent="-457200">
              <a:buFont typeface="+mj-lt"/>
              <a:buAutoNum type="arabicPeriod"/>
            </a:pPr>
            <a:r>
              <a:rPr lang="en-US" sz="1400" dirty="0"/>
              <a:t>Add edge that has the lowest “degree product”</a:t>
            </a:r>
          </a:p>
          <a:p>
            <a:pPr marL="0" indent="0">
              <a:buFont typeface="Arial" charset="0"/>
              <a:buNone/>
            </a:pPr>
            <a:r>
              <a:rPr lang="en-US" sz="1400" b="1" dirty="0"/>
              <a:t>Repeat 2&amp;3 until </a:t>
            </a:r>
            <a:r>
              <a:rPr lang="en-US" sz="1400" b="1" i="1" dirty="0"/>
              <a:t>t</a:t>
            </a:r>
            <a:r>
              <a:rPr lang="en-US" sz="1400" b="1" dirty="0"/>
              <a:t> edges are added to reach an edge density of </a:t>
            </a:r>
            <a:r>
              <a:rPr lang="en-US" sz="1400" b="1" i="1" dirty="0"/>
              <a:t>p</a:t>
            </a:r>
          </a:p>
        </p:txBody>
      </p:sp>
      <p:sp>
        <p:nvSpPr>
          <p:cNvPr id="10" name="Rectangle 9">
            <a:extLst>
              <a:ext uri="{FF2B5EF4-FFF2-40B4-BE49-F238E27FC236}">
                <a16:creationId xmlns:a16="http://schemas.microsoft.com/office/drawing/2014/main" id="{72E6B6BD-9F22-4A41-BDF3-AB8C221C8F36}"/>
              </a:ext>
            </a:extLst>
          </p:cNvPr>
          <p:cNvSpPr/>
          <p:nvPr/>
        </p:nvSpPr>
        <p:spPr>
          <a:xfrm>
            <a:off x="6042589" y="1548266"/>
            <a:ext cx="2740147"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Degree product rule (DPR)</a:t>
            </a:r>
          </a:p>
        </p:txBody>
      </p:sp>
      <p:sp>
        <p:nvSpPr>
          <p:cNvPr id="11" name="Lightning Bolt 10">
            <a:extLst>
              <a:ext uri="{FF2B5EF4-FFF2-40B4-BE49-F238E27FC236}">
                <a16:creationId xmlns:a16="http://schemas.microsoft.com/office/drawing/2014/main" id="{E0356C6B-3DC2-6A42-83F0-AA3FFD9FFFDE}"/>
              </a:ext>
            </a:extLst>
          </p:cNvPr>
          <p:cNvSpPr/>
          <p:nvPr/>
        </p:nvSpPr>
        <p:spPr>
          <a:xfrm>
            <a:off x="6006347" y="1400535"/>
            <a:ext cx="213763" cy="348280"/>
          </a:xfrm>
          <a:prstGeom prst="lightningBol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F3D616CF-D2EE-CF4C-BC83-3080808905C5}"/>
              </a:ext>
            </a:extLst>
          </p:cNvPr>
          <p:cNvSpPr/>
          <p:nvPr/>
        </p:nvSpPr>
        <p:spPr>
          <a:xfrm>
            <a:off x="3289190" y="1434549"/>
            <a:ext cx="1152939" cy="20673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i="1" dirty="0"/>
              <a:t>Science</a:t>
            </a:r>
            <a:r>
              <a:rPr lang="en-US" sz="1200" dirty="0"/>
              <a:t>, 2009</a:t>
            </a:r>
            <a:endParaRPr lang="en-US" sz="1200" i="1" dirty="0"/>
          </a:p>
        </p:txBody>
      </p:sp>
      <p:sp>
        <p:nvSpPr>
          <p:cNvPr id="15" name="Rectangle 14">
            <a:extLst>
              <a:ext uri="{FF2B5EF4-FFF2-40B4-BE49-F238E27FC236}">
                <a16:creationId xmlns:a16="http://schemas.microsoft.com/office/drawing/2014/main" id="{7CA390AF-D8D0-C942-8B9E-6F2EE1F07BF0}"/>
              </a:ext>
            </a:extLst>
          </p:cNvPr>
          <p:cNvSpPr/>
          <p:nvPr/>
        </p:nvSpPr>
        <p:spPr>
          <a:xfrm>
            <a:off x="3209677" y="5117252"/>
            <a:ext cx="2731273" cy="750810"/>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chemeClr val="tx1"/>
                </a:solidFill>
              </a:rPr>
              <a:t>Creates a “powder keg” for explosive percolation by suppressing cluster growth</a:t>
            </a:r>
          </a:p>
        </p:txBody>
      </p:sp>
      <p:sp>
        <p:nvSpPr>
          <p:cNvPr id="16" name="Rectangle 15">
            <a:extLst>
              <a:ext uri="{FF2B5EF4-FFF2-40B4-BE49-F238E27FC236}">
                <a16:creationId xmlns:a16="http://schemas.microsoft.com/office/drawing/2014/main" id="{2CCD3212-26DC-9943-8B20-2BE80FCA1983}"/>
              </a:ext>
            </a:extLst>
          </p:cNvPr>
          <p:cNvSpPr/>
          <p:nvPr/>
        </p:nvSpPr>
        <p:spPr>
          <a:xfrm>
            <a:off x="6130456" y="5117252"/>
            <a:ext cx="2652280" cy="750810"/>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chemeClr val="tx1"/>
                </a:solidFill>
              </a:rPr>
              <a:t>Assert a second-order phase transition for small </a:t>
            </a:r>
            <a:r>
              <a:rPr lang="en-US" sz="1400" b="1" i="1" dirty="0">
                <a:solidFill>
                  <a:schemeClr val="tx1"/>
                </a:solidFill>
              </a:rPr>
              <a:t>m</a:t>
            </a:r>
            <a:r>
              <a:rPr lang="en-US" sz="1400" dirty="0">
                <a:solidFill>
                  <a:schemeClr val="tx1"/>
                </a:solidFill>
              </a:rPr>
              <a:t> and a first-order transition for global </a:t>
            </a:r>
            <a:r>
              <a:rPr lang="en-US" sz="1400" b="1" i="1" dirty="0">
                <a:solidFill>
                  <a:schemeClr val="tx1"/>
                </a:solidFill>
              </a:rPr>
              <a:t>m</a:t>
            </a:r>
          </a:p>
        </p:txBody>
      </p:sp>
    </p:spTree>
    <p:extLst>
      <p:ext uri="{BB962C8B-B14F-4D97-AF65-F5344CB8AC3E}">
        <p14:creationId xmlns:p14="http://schemas.microsoft.com/office/powerpoint/2010/main" val="225704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DA73-4275-7E47-98D0-46601FD4FBD9}"/>
              </a:ext>
            </a:extLst>
          </p:cNvPr>
          <p:cNvSpPr>
            <a:spLocks noGrp="1"/>
          </p:cNvSpPr>
          <p:nvPr>
            <p:ph type="title"/>
          </p:nvPr>
        </p:nvSpPr>
        <p:spPr>
          <a:xfrm>
            <a:off x="457200" y="175248"/>
            <a:ext cx="8505930" cy="993215"/>
          </a:xfrm>
        </p:spPr>
        <p:txBody>
          <a:bodyPr/>
          <a:lstStyle/>
          <a:p>
            <a:r>
              <a:rPr lang="en-US" dirty="0"/>
              <a:t>What is this paper looking to do? Why should we care?</a:t>
            </a:r>
          </a:p>
        </p:txBody>
      </p:sp>
      <p:sp>
        <p:nvSpPr>
          <p:cNvPr id="3" name="Text Placeholder 2">
            <a:extLst>
              <a:ext uri="{FF2B5EF4-FFF2-40B4-BE49-F238E27FC236}">
                <a16:creationId xmlns:a16="http://schemas.microsoft.com/office/drawing/2014/main" id="{8D1DC2F6-45B2-6248-822A-A580014E2E9C}"/>
              </a:ext>
            </a:extLst>
          </p:cNvPr>
          <p:cNvSpPr>
            <a:spLocks noGrp="1"/>
          </p:cNvSpPr>
          <p:nvPr>
            <p:ph type="body" sz="quarter" idx="10"/>
          </p:nvPr>
        </p:nvSpPr>
        <p:spPr/>
        <p:txBody>
          <a:bodyPr/>
          <a:lstStyle/>
          <a:p>
            <a:r>
              <a:rPr lang="en-US" dirty="0"/>
              <a:t>AP and DPR are two methods generally called “competitive edge addition” methods</a:t>
            </a:r>
          </a:p>
          <a:p>
            <a:r>
              <a:rPr lang="en-US" dirty="0"/>
              <a:t>These methods can often lead to what is called explosive percolation “due to the abruptness with which the largest cluster grows from microscopic to system spanning”</a:t>
            </a:r>
          </a:p>
          <a:p>
            <a:endParaRPr lang="en-US" dirty="0"/>
          </a:p>
          <a:p>
            <a:r>
              <a:rPr lang="en-US" dirty="0"/>
              <a:t>But why bother looking at DPR?</a:t>
            </a:r>
          </a:p>
          <a:p>
            <a:pPr lvl="1"/>
            <a:r>
              <a:rPr lang="en-US" dirty="0"/>
              <a:t>It relies only upon </a:t>
            </a:r>
            <a:r>
              <a:rPr lang="en-US" b="1" i="1" dirty="0"/>
              <a:t>local node</a:t>
            </a:r>
            <a:r>
              <a:rPr lang="en-US" i="1" dirty="0"/>
              <a:t> </a:t>
            </a:r>
            <a:r>
              <a:rPr lang="en-US" dirty="0"/>
              <a:t>information– no need to calculate full cluster information for each edge addition</a:t>
            </a:r>
          </a:p>
        </p:txBody>
      </p:sp>
      <p:sp>
        <p:nvSpPr>
          <p:cNvPr id="4" name="Slide Number Placeholder 3">
            <a:extLst>
              <a:ext uri="{FF2B5EF4-FFF2-40B4-BE49-F238E27FC236}">
                <a16:creationId xmlns:a16="http://schemas.microsoft.com/office/drawing/2014/main" id="{A36A5CCA-54C5-6A4A-9B91-A8CDE223EB12}"/>
              </a:ext>
            </a:extLst>
          </p:cNvPr>
          <p:cNvSpPr>
            <a:spLocks noGrp="1"/>
          </p:cNvSpPr>
          <p:nvPr>
            <p:ph type="sldNum" sz="quarter" idx="12"/>
          </p:nvPr>
        </p:nvSpPr>
        <p:spPr/>
        <p:txBody>
          <a:bodyPr/>
          <a:lstStyle/>
          <a:p>
            <a:fld id="{EA095AF8-6BEB-8C45-8170-679DD3DE7AA6}" type="slidenum">
              <a:rPr lang="en-US" smtClean="0"/>
              <a:pPr/>
              <a:t>5</a:t>
            </a:fld>
            <a:endParaRPr lang="en-US"/>
          </a:p>
        </p:txBody>
      </p:sp>
      <p:pic>
        <p:nvPicPr>
          <p:cNvPr id="5" name="Picture 4">
            <a:extLst>
              <a:ext uri="{FF2B5EF4-FFF2-40B4-BE49-F238E27FC236}">
                <a16:creationId xmlns:a16="http://schemas.microsoft.com/office/drawing/2014/main" id="{698A0373-0242-E345-9AF6-329382CEF401}"/>
              </a:ext>
            </a:extLst>
          </p:cNvPr>
          <p:cNvPicPr>
            <a:picLocks noChangeAspect="1"/>
          </p:cNvPicPr>
          <p:nvPr/>
        </p:nvPicPr>
        <p:blipFill>
          <a:blip r:embed="rId2"/>
          <a:stretch>
            <a:fillRect/>
          </a:stretch>
        </p:blipFill>
        <p:spPr>
          <a:xfrm>
            <a:off x="-4216400" y="2307808"/>
            <a:ext cx="4216400" cy="2895600"/>
          </a:xfrm>
          <a:prstGeom prst="rect">
            <a:avLst/>
          </a:prstGeom>
        </p:spPr>
      </p:pic>
      <p:pic>
        <p:nvPicPr>
          <p:cNvPr id="6" name="Picture 5">
            <a:extLst>
              <a:ext uri="{FF2B5EF4-FFF2-40B4-BE49-F238E27FC236}">
                <a16:creationId xmlns:a16="http://schemas.microsoft.com/office/drawing/2014/main" id="{C3164E52-787A-7543-8CC4-A6AB5F09CB76}"/>
              </a:ext>
            </a:extLst>
          </p:cNvPr>
          <p:cNvPicPr>
            <a:picLocks noChangeAspect="1"/>
          </p:cNvPicPr>
          <p:nvPr/>
        </p:nvPicPr>
        <p:blipFill>
          <a:blip r:embed="rId3"/>
          <a:stretch>
            <a:fillRect/>
          </a:stretch>
        </p:blipFill>
        <p:spPr>
          <a:xfrm>
            <a:off x="1011674" y="4502615"/>
            <a:ext cx="4241800" cy="11557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879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9602AF-2FDC-6F40-A9D0-B4F35916B145}"/>
              </a:ext>
            </a:extLst>
          </p:cNvPr>
          <p:cNvSpPr/>
          <p:nvPr/>
        </p:nvSpPr>
        <p:spPr>
          <a:xfrm>
            <a:off x="930158" y="1507421"/>
            <a:ext cx="3204376"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Paper</a:t>
            </a:r>
          </a:p>
        </p:txBody>
      </p:sp>
      <p:sp>
        <p:nvSpPr>
          <p:cNvPr id="11" name="Rectangle 10">
            <a:extLst>
              <a:ext uri="{FF2B5EF4-FFF2-40B4-BE49-F238E27FC236}">
                <a16:creationId xmlns:a16="http://schemas.microsoft.com/office/drawing/2014/main" id="{90D7470D-906E-A240-9941-0D8DA6FE4B36}"/>
              </a:ext>
            </a:extLst>
          </p:cNvPr>
          <p:cNvSpPr/>
          <p:nvPr/>
        </p:nvSpPr>
        <p:spPr>
          <a:xfrm>
            <a:off x="4753246" y="1507421"/>
            <a:ext cx="3484450"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My results</a:t>
            </a:r>
          </a:p>
        </p:txBody>
      </p:sp>
      <p:sp>
        <p:nvSpPr>
          <p:cNvPr id="2" name="Title 1">
            <a:extLst>
              <a:ext uri="{FF2B5EF4-FFF2-40B4-BE49-F238E27FC236}">
                <a16:creationId xmlns:a16="http://schemas.microsoft.com/office/drawing/2014/main" id="{DDB238A6-99A5-E841-BC38-82C839E087AD}"/>
              </a:ext>
            </a:extLst>
          </p:cNvPr>
          <p:cNvSpPr>
            <a:spLocks noGrp="1"/>
          </p:cNvSpPr>
          <p:nvPr>
            <p:ph type="title"/>
          </p:nvPr>
        </p:nvSpPr>
        <p:spPr/>
        <p:txBody>
          <a:bodyPr/>
          <a:lstStyle/>
          <a:p>
            <a:r>
              <a:rPr lang="en-US" u="sng" dirty="0"/>
              <a:t>Figure 1</a:t>
            </a:r>
            <a:r>
              <a:rPr lang="en-US" dirty="0"/>
              <a:t>: Validate that my model can replicate evolution of large cluster size over time</a:t>
            </a:r>
          </a:p>
        </p:txBody>
      </p:sp>
      <p:sp>
        <p:nvSpPr>
          <p:cNvPr id="3" name="Text Placeholder 2">
            <a:extLst>
              <a:ext uri="{FF2B5EF4-FFF2-40B4-BE49-F238E27FC236}">
                <a16:creationId xmlns:a16="http://schemas.microsoft.com/office/drawing/2014/main" id="{A3EFBFDE-6FDC-6746-ABA3-D7E95C6B162F}"/>
              </a:ext>
            </a:extLst>
          </p:cNvPr>
          <p:cNvSpPr>
            <a:spLocks noGrp="1"/>
          </p:cNvSpPr>
          <p:nvPr>
            <p:ph type="body" sz="quarter" idx="10"/>
          </p:nvPr>
        </p:nvSpPr>
        <p:spPr>
          <a:xfrm>
            <a:off x="-3120886" y="2838671"/>
            <a:ext cx="3681046" cy="4525963"/>
          </a:xfrm>
        </p:spPr>
        <p:txBody>
          <a:bodyPr/>
          <a:lstStyle/>
          <a:p>
            <a:r>
              <a:rPr lang="en-US" dirty="0"/>
              <a:t>Plot cluster sizes over time for ER, DPR, and AP at a bunch of nodes</a:t>
            </a:r>
          </a:p>
          <a:p>
            <a:r>
              <a:rPr lang="en-US" dirty="0"/>
              <a:t>AP’s rules repress the formation of large clusters</a:t>
            </a:r>
          </a:p>
        </p:txBody>
      </p:sp>
      <p:sp>
        <p:nvSpPr>
          <p:cNvPr id="4" name="Slide Number Placeholder 3">
            <a:extLst>
              <a:ext uri="{FF2B5EF4-FFF2-40B4-BE49-F238E27FC236}">
                <a16:creationId xmlns:a16="http://schemas.microsoft.com/office/drawing/2014/main" id="{1C8FA18B-9787-6245-8F68-9F5F6C853822}"/>
              </a:ext>
            </a:extLst>
          </p:cNvPr>
          <p:cNvSpPr>
            <a:spLocks noGrp="1"/>
          </p:cNvSpPr>
          <p:nvPr>
            <p:ph type="sldNum" sz="quarter" idx="12"/>
          </p:nvPr>
        </p:nvSpPr>
        <p:spPr/>
        <p:txBody>
          <a:bodyPr/>
          <a:lstStyle/>
          <a:p>
            <a:fld id="{EA095AF8-6BEB-8C45-8170-679DD3DE7AA6}" type="slidenum">
              <a:rPr lang="en-US" smtClean="0"/>
              <a:pPr/>
              <a:t>6</a:t>
            </a:fld>
            <a:endParaRPr lang="en-US"/>
          </a:p>
        </p:txBody>
      </p:sp>
      <p:pic>
        <p:nvPicPr>
          <p:cNvPr id="6" name="Picture 5">
            <a:extLst>
              <a:ext uri="{FF2B5EF4-FFF2-40B4-BE49-F238E27FC236}">
                <a16:creationId xmlns:a16="http://schemas.microsoft.com/office/drawing/2014/main" id="{FCA9ADFF-1F03-DC47-B261-0191D1606663}"/>
              </a:ext>
            </a:extLst>
          </p:cNvPr>
          <p:cNvPicPr>
            <a:picLocks noChangeAspect="1"/>
          </p:cNvPicPr>
          <p:nvPr/>
        </p:nvPicPr>
        <p:blipFill>
          <a:blip r:embed="rId2"/>
          <a:stretch>
            <a:fillRect/>
          </a:stretch>
        </p:blipFill>
        <p:spPr>
          <a:xfrm>
            <a:off x="279400" y="2036988"/>
            <a:ext cx="3997871" cy="3915075"/>
          </a:xfrm>
          <a:prstGeom prst="rect">
            <a:avLst/>
          </a:prstGeom>
        </p:spPr>
      </p:pic>
      <p:pic>
        <p:nvPicPr>
          <p:cNvPr id="8" name="Picture 7">
            <a:extLst>
              <a:ext uri="{FF2B5EF4-FFF2-40B4-BE49-F238E27FC236}">
                <a16:creationId xmlns:a16="http://schemas.microsoft.com/office/drawing/2014/main" id="{11F3F412-A7D2-824D-AF01-8BF3A6141F29}"/>
              </a:ext>
            </a:extLst>
          </p:cNvPr>
          <p:cNvPicPr>
            <a:picLocks noChangeAspect="1"/>
          </p:cNvPicPr>
          <p:nvPr/>
        </p:nvPicPr>
        <p:blipFill>
          <a:blip r:embed="rId3"/>
          <a:stretch>
            <a:fillRect/>
          </a:stretch>
        </p:blipFill>
        <p:spPr>
          <a:xfrm>
            <a:off x="4743930" y="2130948"/>
            <a:ext cx="3493766" cy="2409245"/>
          </a:xfrm>
          <a:prstGeom prst="rect">
            <a:avLst/>
          </a:prstGeom>
        </p:spPr>
      </p:pic>
      <p:sp>
        <p:nvSpPr>
          <p:cNvPr id="9" name="Rectangular Callout 8">
            <a:extLst>
              <a:ext uri="{FF2B5EF4-FFF2-40B4-BE49-F238E27FC236}">
                <a16:creationId xmlns:a16="http://schemas.microsoft.com/office/drawing/2014/main" id="{DF49A081-5D6C-734E-A939-B69AF2BC29B3}"/>
              </a:ext>
            </a:extLst>
          </p:cNvPr>
          <p:cNvSpPr/>
          <p:nvPr/>
        </p:nvSpPr>
        <p:spPr>
          <a:xfrm rot="19069670">
            <a:off x="7311" y="1620117"/>
            <a:ext cx="1264258" cy="509262"/>
          </a:xfrm>
          <a:prstGeom prst="wedgeRectCallout">
            <a:avLst>
              <a:gd name="adj1" fmla="val -7173"/>
              <a:gd name="adj2" fmla="val 74034"/>
            </a:avLst>
          </a:prstGeom>
          <a:solidFill>
            <a:schemeClr val="bg1">
              <a:lumMod val="85000"/>
            </a:schemeClr>
          </a:solidFill>
          <a:ln w="1270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DPR example: E2 is chosen</a:t>
            </a:r>
          </a:p>
        </p:txBody>
      </p:sp>
      <p:sp>
        <p:nvSpPr>
          <p:cNvPr id="12" name="Rectangle 11">
            <a:extLst>
              <a:ext uri="{FF2B5EF4-FFF2-40B4-BE49-F238E27FC236}">
                <a16:creationId xmlns:a16="http://schemas.microsoft.com/office/drawing/2014/main" id="{C0019EF9-15C7-F94F-B654-9584AD269FAE}"/>
              </a:ext>
            </a:extLst>
          </p:cNvPr>
          <p:cNvSpPr/>
          <p:nvPr/>
        </p:nvSpPr>
        <p:spPr>
          <a:xfrm>
            <a:off x="4764026" y="4560164"/>
            <a:ext cx="3493766" cy="140462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marL="285750" indent="-285750">
              <a:buFont typeface="Arial" panose="020B0604020202020204" pitchFamily="34" charset="0"/>
              <a:buChar char="•"/>
            </a:pPr>
            <a:r>
              <a:rPr lang="en-US" sz="1400" dirty="0">
                <a:solidFill>
                  <a:schemeClr val="tx1"/>
                </a:solidFill>
              </a:rPr>
              <a:t>Able to replicate the trends in cluster size evolution over edge density</a:t>
            </a:r>
          </a:p>
          <a:p>
            <a:pPr marL="285750" indent="-285750">
              <a:buFont typeface="Arial" panose="020B0604020202020204" pitchFamily="34" charset="0"/>
              <a:buChar char="•"/>
            </a:pPr>
            <a:r>
              <a:rPr lang="en-US" sz="1400" dirty="0">
                <a:solidFill>
                  <a:schemeClr val="tx1"/>
                </a:solidFill>
              </a:rPr>
              <a:t>This is interesting: paper uses N=3.6E5 nodes, while I was only able to run N=1E3</a:t>
            </a:r>
          </a:p>
          <a:p>
            <a:pPr marL="285750" indent="-285750">
              <a:buFont typeface="Arial" panose="020B0604020202020204" pitchFamily="34" charset="0"/>
              <a:buChar char="•"/>
            </a:pPr>
            <a:r>
              <a:rPr lang="en-US" sz="1400" dirty="0">
                <a:solidFill>
                  <a:schemeClr val="tx1"/>
                </a:solidFill>
              </a:rPr>
              <a:t>Critical point/nature of transition does not appear to be network-size-dependent</a:t>
            </a:r>
          </a:p>
        </p:txBody>
      </p:sp>
    </p:spTree>
    <p:extLst>
      <p:ext uri="{BB962C8B-B14F-4D97-AF65-F5344CB8AC3E}">
        <p14:creationId xmlns:p14="http://schemas.microsoft.com/office/powerpoint/2010/main" val="2245492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9709311-F658-C241-BBDB-B0FDF1C73AD7}"/>
              </a:ext>
            </a:extLst>
          </p:cNvPr>
          <p:cNvPicPr>
            <a:picLocks noChangeAspect="1"/>
          </p:cNvPicPr>
          <p:nvPr/>
        </p:nvPicPr>
        <p:blipFill>
          <a:blip r:embed="rId2"/>
          <a:stretch>
            <a:fillRect/>
          </a:stretch>
        </p:blipFill>
        <p:spPr>
          <a:xfrm>
            <a:off x="4773339" y="2324948"/>
            <a:ext cx="3324914" cy="2284292"/>
          </a:xfrm>
          <a:prstGeom prst="rect">
            <a:avLst/>
          </a:prstGeom>
        </p:spPr>
      </p:pic>
      <p:sp>
        <p:nvSpPr>
          <p:cNvPr id="2" name="Title 1">
            <a:extLst>
              <a:ext uri="{FF2B5EF4-FFF2-40B4-BE49-F238E27FC236}">
                <a16:creationId xmlns:a16="http://schemas.microsoft.com/office/drawing/2014/main" id="{293F77BE-937A-AF49-8684-3BC2F8F01192}"/>
              </a:ext>
            </a:extLst>
          </p:cNvPr>
          <p:cNvSpPr>
            <a:spLocks noGrp="1"/>
          </p:cNvSpPr>
          <p:nvPr>
            <p:ph type="title"/>
          </p:nvPr>
        </p:nvSpPr>
        <p:spPr/>
        <p:txBody>
          <a:bodyPr/>
          <a:lstStyle/>
          <a:p>
            <a:r>
              <a:rPr lang="en-US" u="sng" dirty="0"/>
              <a:t>Figure 3</a:t>
            </a:r>
            <a:r>
              <a:rPr lang="en-US" dirty="0"/>
              <a:t>: Validating that my model replicates the correct edge degree distribution </a:t>
            </a:r>
          </a:p>
        </p:txBody>
      </p:sp>
      <p:sp>
        <p:nvSpPr>
          <p:cNvPr id="4" name="Slide Number Placeholder 3">
            <a:extLst>
              <a:ext uri="{FF2B5EF4-FFF2-40B4-BE49-F238E27FC236}">
                <a16:creationId xmlns:a16="http://schemas.microsoft.com/office/drawing/2014/main" id="{C5751644-6DC8-8747-8FC5-240427B5C554}"/>
              </a:ext>
            </a:extLst>
          </p:cNvPr>
          <p:cNvSpPr>
            <a:spLocks noGrp="1"/>
          </p:cNvSpPr>
          <p:nvPr>
            <p:ph type="sldNum" sz="quarter" idx="12"/>
          </p:nvPr>
        </p:nvSpPr>
        <p:spPr/>
        <p:txBody>
          <a:bodyPr/>
          <a:lstStyle/>
          <a:p>
            <a:fld id="{EA095AF8-6BEB-8C45-8170-679DD3DE7AA6}" type="slidenum">
              <a:rPr lang="en-US" smtClean="0"/>
              <a:pPr/>
              <a:t>7</a:t>
            </a:fld>
            <a:endParaRPr lang="en-US"/>
          </a:p>
        </p:txBody>
      </p:sp>
      <p:pic>
        <p:nvPicPr>
          <p:cNvPr id="5" name="Picture 4">
            <a:extLst>
              <a:ext uri="{FF2B5EF4-FFF2-40B4-BE49-F238E27FC236}">
                <a16:creationId xmlns:a16="http://schemas.microsoft.com/office/drawing/2014/main" id="{D7528996-5BED-2548-90D3-CE1950212FF7}"/>
              </a:ext>
            </a:extLst>
          </p:cNvPr>
          <p:cNvPicPr>
            <a:picLocks noChangeAspect="1"/>
          </p:cNvPicPr>
          <p:nvPr/>
        </p:nvPicPr>
        <p:blipFill>
          <a:blip r:embed="rId3"/>
          <a:stretch>
            <a:fillRect/>
          </a:stretch>
        </p:blipFill>
        <p:spPr>
          <a:xfrm>
            <a:off x="701236" y="2265001"/>
            <a:ext cx="3657317" cy="3020793"/>
          </a:xfrm>
          <a:prstGeom prst="rect">
            <a:avLst/>
          </a:prstGeom>
        </p:spPr>
      </p:pic>
      <p:sp>
        <p:nvSpPr>
          <p:cNvPr id="9" name="Rectangle 8">
            <a:extLst>
              <a:ext uri="{FF2B5EF4-FFF2-40B4-BE49-F238E27FC236}">
                <a16:creationId xmlns:a16="http://schemas.microsoft.com/office/drawing/2014/main" id="{CDD4ED5C-57D0-9640-A37C-92A50FA6AB82}"/>
              </a:ext>
            </a:extLst>
          </p:cNvPr>
          <p:cNvSpPr/>
          <p:nvPr/>
        </p:nvSpPr>
        <p:spPr>
          <a:xfrm>
            <a:off x="9146653" y="3535616"/>
            <a:ext cx="1019340" cy="47288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marL="285750" indent="-285750">
              <a:buFont typeface="Arial" panose="020B0604020202020204" pitchFamily="34" charset="0"/>
              <a:buChar char="•"/>
            </a:pPr>
            <a:r>
              <a:rPr lang="en-US" sz="1400" dirty="0">
                <a:solidFill>
                  <a:schemeClr val="tx1"/>
                </a:solidFill>
              </a:rPr>
              <a:t>1E3</a:t>
            </a:r>
          </a:p>
        </p:txBody>
      </p:sp>
      <p:sp>
        <p:nvSpPr>
          <p:cNvPr id="10" name="Rectangle 9">
            <a:extLst>
              <a:ext uri="{FF2B5EF4-FFF2-40B4-BE49-F238E27FC236}">
                <a16:creationId xmlns:a16="http://schemas.microsoft.com/office/drawing/2014/main" id="{EF1DA753-A164-0D4E-8BA8-039A639F6FD7}"/>
              </a:ext>
            </a:extLst>
          </p:cNvPr>
          <p:cNvSpPr/>
          <p:nvPr/>
        </p:nvSpPr>
        <p:spPr>
          <a:xfrm>
            <a:off x="2919594" y="2459681"/>
            <a:ext cx="1019340" cy="3165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algn="ctr"/>
            <a:r>
              <a:rPr lang="en-US" sz="1400" dirty="0">
                <a:solidFill>
                  <a:schemeClr val="tx1"/>
                </a:solidFill>
              </a:rPr>
              <a:t>N = 1.7E4</a:t>
            </a:r>
          </a:p>
        </p:txBody>
      </p:sp>
      <p:grpSp>
        <p:nvGrpSpPr>
          <p:cNvPr id="21" name="Group 20">
            <a:extLst>
              <a:ext uri="{FF2B5EF4-FFF2-40B4-BE49-F238E27FC236}">
                <a16:creationId xmlns:a16="http://schemas.microsoft.com/office/drawing/2014/main" id="{1C46E17B-1518-AA4E-9D9E-C11A57E5AFE8}"/>
              </a:ext>
            </a:extLst>
          </p:cNvPr>
          <p:cNvGrpSpPr/>
          <p:nvPr/>
        </p:nvGrpSpPr>
        <p:grpSpPr>
          <a:xfrm>
            <a:off x="2123942" y="5315098"/>
            <a:ext cx="1933436" cy="1482903"/>
            <a:chOff x="-1228385" y="2126114"/>
            <a:chExt cx="2371702" cy="1819044"/>
          </a:xfrm>
        </p:grpSpPr>
        <p:pic>
          <p:nvPicPr>
            <p:cNvPr id="11" name="Picture 10">
              <a:extLst>
                <a:ext uri="{FF2B5EF4-FFF2-40B4-BE49-F238E27FC236}">
                  <a16:creationId xmlns:a16="http://schemas.microsoft.com/office/drawing/2014/main" id="{61F42694-2A32-1F47-BD4B-9E63B5B1E040}"/>
                </a:ext>
              </a:extLst>
            </p:cNvPr>
            <p:cNvPicPr>
              <a:picLocks noChangeAspect="1"/>
            </p:cNvPicPr>
            <p:nvPr/>
          </p:nvPicPr>
          <p:blipFill rotWithShape="1">
            <a:blip r:embed="rId4"/>
            <a:srcRect l="20458" t="7160" r="40759" b="62465"/>
            <a:stretch/>
          </p:blipFill>
          <p:spPr>
            <a:xfrm>
              <a:off x="-1228385" y="2126114"/>
              <a:ext cx="2371702" cy="1819044"/>
            </a:xfrm>
            <a:prstGeom prst="rect">
              <a:avLst/>
            </a:prstGeom>
          </p:spPr>
        </p:pic>
        <p:sp>
          <p:nvSpPr>
            <p:cNvPr id="12" name="TextBox 11">
              <a:extLst>
                <a:ext uri="{FF2B5EF4-FFF2-40B4-BE49-F238E27FC236}">
                  <a16:creationId xmlns:a16="http://schemas.microsoft.com/office/drawing/2014/main" id="{34674FFB-FB46-AA41-BFB3-B1B67EDB0113}"/>
                </a:ext>
              </a:extLst>
            </p:cNvPr>
            <p:cNvSpPr txBox="1"/>
            <p:nvPr/>
          </p:nvSpPr>
          <p:spPr>
            <a:xfrm>
              <a:off x="137021" y="3076832"/>
              <a:ext cx="230588" cy="276999"/>
            </a:xfrm>
            <a:prstGeom prst="rect">
              <a:avLst/>
            </a:prstGeom>
            <a:noFill/>
          </p:spPr>
          <p:txBody>
            <a:bodyPr wrap="square" rtlCol="0">
              <a:spAutoFit/>
            </a:bodyPr>
            <a:lstStyle/>
            <a:p>
              <a:r>
                <a:rPr lang="en-US" sz="1200" dirty="0"/>
                <a:t>2</a:t>
              </a:r>
            </a:p>
          </p:txBody>
        </p:sp>
        <p:sp>
          <p:nvSpPr>
            <p:cNvPr id="13" name="TextBox 12">
              <a:extLst>
                <a:ext uri="{FF2B5EF4-FFF2-40B4-BE49-F238E27FC236}">
                  <a16:creationId xmlns:a16="http://schemas.microsoft.com/office/drawing/2014/main" id="{3B0C4222-D280-3F40-9ED2-EF30CB173E7A}"/>
                </a:ext>
              </a:extLst>
            </p:cNvPr>
            <p:cNvSpPr txBox="1"/>
            <p:nvPr/>
          </p:nvSpPr>
          <p:spPr>
            <a:xfrm>
              <a:off x="-465955" y="3294298"/>
              <a:ext cx="230588" cy="276999"/>
            </a:xfrm>
            <a:prstGeom prst="rect">
              <a:avLst/>
            </a:prstGeom>
            <a:noFill/>
          </p:spPr>
          <p:txBody>
            <a:bodyPr wrap="square" rtlCol="0">
              <a:spAutoFit/>
            </a:bodyPr>
            <a:lstStyle/>
            <a:p>
              <a:r>
                <a:rPr lang="en-US" sz="1200" dirty="0"/>
                <a:t>2</a:t>
              </a:r>
            </a:p>
          </p:txBody>
        </p:sp>
        <p:sp>
          <p:nvSpPr>
            <p:cNvPr id="14" name="TextBox 13">
              <a:extLst>
                <a:ext uri="{FF2B5EF4-FFF2-40B4-BE49-F238E27FC236}">
                  <a16:creationId xmlns:a16="http://schemas.microsoft.com/office/drawing/2014/main" id="{0C31369F-D8DC-124B-905D-C59AB33CCE35}"/>
                </a:ext>
              </a:extLst>
            </p:cNvPr>
            <p:cNvSpPr txBox="1"/>
            <p:nvPr/>
          </p:nvSpPr>
          <p:spPr>
            <a:xfrm>
              <a:off x="-40725" y="2256029"/>
              <a:ext cx="230588" cy="276999"/>
            </a:xfrm>
            <a:prstGeom prst="rect">
              <a:avLst/>
            </a:prstGeom>
            <a:noFill/>
          </p:spPr>
          <p:txBody>
            <a:bodyPr wrap="square" rtlCol="0">
              <a:spAutoFit/>
            </a:bodyPr>
            <a:lstStyle/>
            <a:p>
              <a:r>
                <a:rPr lang="en-US" sz="1200" dirty="0"/>
                <a:t>1</a:t>
              </a:r>
            </a:p>
          </p:txBody>
        </p:sp>
        <p:sp>
          <p:nvSpPr>
            <p:cNvPr id="15" name="TextBox 14">
              <a:extLst>
                <a:ext uri="{FF2B5EF4-FFF2-40B4-BE49-F238E27FC236}">
                  <a16:creationId xmlns:a16="http://schemas.microsoft.com/office/drawing/2014/main" id="{18A57543-5891-5145-88A6-AAD0A97A82C2}"/>
                </a:ext>
              </a:extLst>
            </p:cNvPr>
            <p:cNvSpPr txBox="1"/>
            <p:nvPr/>
          </p:nvSpPr>
          <p:spPr>
            <a:xfrm>
              <a:off x="-581249" y="2511482"/>
              <a:ext cx="230588" cy="276999"/>
            </a:xfrm>
            <a:prstGeom prst="rect">
              <a:avLst/>
            </a:prstGeom>
            <a:noFill/>
          </p:spPr>
          <p:txBody>
            <a:bodyPr wrap="square" rtlCol="0">
              <a:spAutoFit/>
            </a:bodyPr>
            <a:lstStyle/>
            <a:p>
              <a:r>
                <a:rPr lang="en-US" sz="1200" dirty="0"/>
                <a:t>1</a:t>
              </a:r>
            </a:p>
          </p:txBody>
        </p:sp>
        <p:sp>
          <p:nvSpPr>
            <p:cNvPr id="16" name="TextBox 15">
              <a:extLst>
                <a:ext uri="{FF2B5EF4-FFF2-40B4-BE49-F238E27FC236}">
                  <a16:creationId xmlns:a16="http://schemas.microsoft.com/office/drawing/2014/main" id="{45C6F6F9-0009-D645-8E18-48BB4716491D}"/>
                </a:ext>
              </a:extLst>
            </p:cNvPr>
            <p:cNvSpPr txBox="1"/>
            <p:nvPr/>
          </p:nvSpPr>
          <p:spPr>
            <a:xfrm>
              <a:off x="-811837" y="2186447"/>
              <a:ext cx="230588" cy="276999"/>
            </a:xfrm>
            <a:prstGeom prst="rect">
              <a:avLst/>
            </a:prstGeom>
            <a:noFill/>
          </p:spPr>
          <p:txBody>
            <a:bodyPr wrap="square" rtlCol="0">
              <a:spAutoFit/>
            </a:bodyPr>
            <a:lstStyle/>
            <a:p>
              <a:r>
                <a:rPr lang="en-US" sz="1200" dirty="0"/>
                <a:t>3</a:t>
              </a:r>
            </a:p>
          </p:txBody>
        </p:sp>
        <p:sp>
          <p:nvSpPr>
            <p:cNvPr id="17" name="TextBox 16">
              <a:extLst>
                <a:ext uri="{FF2B5EF4-FFF2-40B4-BE49-F238E27FC236}">
                  <a16:creationId xmlns:a16="http://schemas.microsoft.com/office/drawing/2014/main" id="{EA106741-D191-EB43-B228-2BEAB7C3B592}"/>
                </a:ext>
              </a:extLst>
            </p:cNvPr>
            <p:cNvSpPr txBox="1"/>
            <p:nvPr/>
          </p:nvSpPr>
          <p:spPr>
            <a:xfrm>
              <a:off x="-1179932" y="2324946"/>
              <a:ext cx="230588" cy="276999"/>
            </a:xfrm>
            <a:prstGeom prst="rect">
              <a:avLst/>
            </a:prstGeom>
            <a:noFill/>
          </p:spPr>
          <p:txBody>
            <a:bodyPr wrap="square" rtlCol="0">
              <a:spAutoFit/>
            </a:bodyPr>
            <a:lstStyle/>
            <a:p>
              <a:r>
                <a:rPr lang="en-US" sz="1200" dirty="0"/>
                <a:t>1</a:t>
              </a:r>
            </a:p>
          </p:txBody>
        </p:sp>
        <p:sp>
          <p:nvSpPr>
            <p:cNvPr id="18" name="TextBox 17">
              <a:extLst>
                <a:ext uri="{FF2B5EF4-FFF2-40B4-BE49-F238E27FC236}">
                  <a16:creationId xmlns:a16="http://schemas.microsoft.com/office/drawing/2014/main" id="{7616728D-09B1-DB40-BA48-E566A5B447B9}"/>
                </a:ext>
              </a:extLst>
            </p:cNvPr>
            <p:cNvSpPr txBox="1"/>
            <p:nvPr/>
          </p:nvSpPr>
          <p:spPr>
            <a:xfrm>
              <a:off x="-891995" y="2616026"/>
              <a:ext cx="230588" cy="276999"/>
            </a:xfrm>
            <a:prstGeom prst="rect">
              <a:avLst/>
            </a:prstGeom>
            <a:noFill/>
          </p:spPr>
          <p:txBody>
            <a:bodyPr wrap="square" rtlCol="0">
              <a:spAutoFit/>
            </a:bodyPr>
            <a:lstStyle/>
            <a:p>
              <a:r>
                <a:rPr lang="en-US" sz="1200"/>
                <a:t>3</a:t>
              </a:r>
              <a:endParaRPr lang="en-US" sz="1200" dirty="0"/>
            </a:p>
          </p:txBody>
        </p:sp>
        <p:sp>
          <p:nvSpPr>
            <p:cNvPr id="19" name="TextBox 18">
              <a:extLst>
                <a:ext uri="{FF2B5EF4-FFF2-40B4-BE49-F238E27FC236}">
                  <a16:creationId xmlns:a16="http://schemas.microsoft.com/office/drawing/2014/main" id="{A93B8374-E716-AF4E-A140-0EFA1E9B3D12}"/>
                </a:ext>
              </a:extLst>
            </p:cNvPr>
            <p:cNvSpPr txBox="1"/>
            <p:nvPr/>
          </p:nvSpPr>
          <p:spPr>
            <a:xfrm>
              <a:off x="-811837" y="3115690"/>
              <a:ext cx="230588" cy="276999"/>
            </a:xfrm>
            <a:prstGeom prst="rect">
              <a:avLst/>
            </a:prstGeom>
            <a:noFill/>
          </p:spPr>
          <p:txBody>
            <a:bodyPr wrap="square" rtlCol="0">
              <a:spAutoFit/>
            </a:bodyPr>
            <a:lstStyle/>
            <a:p>
              <a:r>
                <a:rPr lang="en-US" sz="1200" dirty="0"/>
                <a:t>1</a:t>
              </a:r>
            </a:p>
          </p:txBody>
        </p:sp>
        <p:sp>
          <p:nvSpPr>
            <p:cNvPr id="20" name="TextBox 19">
              <a:extLst>
                <a:ext uri="{FF2B5EF4-FFF2-40B4-BE49-F238E27FC236}">
                  <a16:creationId xmlns:a16="http://schemas.microsoft.com/office/drawing/2014/main" id="{3B56FF86-B305-514B-9414-4AC4E2FB1B2B}"/>
                </a:ext>
              </a:extLst>
            </p:cNvPr>
            <p:cNvSpPr txBox="1"/>
            <p:nvPr/>
          </p:nvSpPr>
          <p:spPr>
            <a:xfrm>
              <a:off x="-1146390" y="2930382"/>
              <a:ext cx="230588" cy="276999"/>
            </a:xfrm>
            <a:prstGeom prst="rect">
              <a:avLst/>
            </a:prstGeom>
            <a:noFill/>
          </p:spPr>
          <p:txBody>
            <a:bodyPr wrap="square" rtlCol="0">
              <a:spAutoFit/>
            </a:bodyPr>
            <a:lstStyle/>
            <a:p>
              <a:r>
                <a:rPr lang="en-US" sz="1200" dirty="0"/>
                <a:t>1</a:t>
              </a:r>
            </a:p>
          </p:txBody>
        </p:sp>
      </p:grpSp>
      <p:sp>
        <p:nvSpPr>
          <p:cNvPr id="26" name="Rectangle 25">
            <a:extLst>
              <a:ext uri="{FF2B5EF4-FFF2-40B4-BE49-F238E27FC236}">
                <a16:creationId xmlns:a16="http://schemas.microsoft.com/office/drawing/2014/main" id="{4BD49CA9-8D43-3347-927C-1A579991E452}"/>
              </a:ext>
            </a:extLst>
          </p:cNvPr>
          <p:cNvSpPr/>
          <p:nvPr/>
        </p:nvSpPr>
        <p:spPr>
          <a:xfrm>
            <a:off x="931247" y="1637828"/>
            <a:ext cx="3204376"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Paper</a:t>
            </a:r>
          </a:p>
        </p:txBody>
      </p:sp>
      <p:sp>
        <p:nvSpPr>
          <p:cNvPr id="27" name="Rectangle 26">
            <a:extLst>
              <a:ext uri="{FF2B5EF4-FFF2-40B4-BE49-F238E27FC236}">
                <a16:creationId xmlns:a16="http://schemas.microsoft.com/office/drawing/2014/main" id="{A56600E3-1F7B-AA4E-A976-4B76D95C5BA1}"/>
              </a:ext>
            </a:extLst>
          </p:cNvPr>
          <p:cNvSpPr/>
          <p:nvPr/>
        </p:nvSpPr>
        <p:spPr>
          <a:xfrm>
            <a:off x="4754335" y="1637828"/>
            <a:ext cx="3484450"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My results</a:t>
            </a:r>
          </a:p>
        </p:txBody>
      </p:sp>
      <p:sp>
        <p:nvSpPr>
          <p:cNvPr id="28" name="Oval 27">
            <a:extLst>
              <a:ext uri="{FF2B5EF4-FFF2-40B4-BE49-F238E27FC236}">
                <a16:creationId xmlns:a16="http://schemas.microsoft.com/office/drawing/2014/main" id="{E88B412A-3031-2746-95E5-5092DAF764E0}"/>
              </a:ext>
            </a:extLst>
          </p:cNvPr>
          <p:cNvSpPr/>
          <p:nvPr/>
        </p:nvSpPr>
        <p:spPr>
          <a:xfrm>
            <a:off x="2902225" y="4572000"/>
            <a:ext cx="469127"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54BC220-D195-2B45-BCCA-9D5F0AC8FBE7}"/>
              </a:ext>
            </a:extLst>
          </p:cNvPr>
          <p:cNvCxnSpPr/>
          <p:nvPr/>
        </p:nvCxnSpPr>
        <p:spPr>
          <a:xfrm>
            <a:off x="2130949" y="3817035"/>
            <a:ext cx="0" cy="286247"/>
          </a:xfrm>
          <a:prstGeom prst="line">
            <a:avLst/>
          </a:prstGeom>
          <a:ln w="38100">
            <a:solidFill>
              <a:srgbClr val="FF0000"/>
            </a:solidFill>
          </a:ln>
        </p:spPr>
        <p:style>
          <a:lnRef idx="1">
            <a:schemeClr val="accent5"/>
          </a:lnRef>
          <a:fillRef idx="0">
            <a:schemeClr val="accent5"/>
          </a:fillRef>
          <a:effectRef idx="0">
            <a:schemeClr val="accent5"/>
          </a:effectRef>
          <a:fontRef idx="minor">
            <a:schemeClr val="tx1"/>
          </a:fontRef>
        </p:style>
      </p:cxnSp>
      <p:sp>
        <p:nvSpPr>
          <p:cNvPr id="31" name="Rectangle 30">
            <a:extLst>
              <a:ext uri="{FF2B5EF4-FFF2-40B4-BE49-F238E27FC236}">
                <a16:creationId xmlns:a16="http://schemas.microsoft.com/office/drawing/2014/main" id="{FF7DBE74-E4B2-2D4A-B4B3-A0F016059BDF}"/>
              </a:ext>
            </a:extLst>
          </p:cNvPr>
          <p:cNvSpPr/>
          <p:nvPr/>
        </p:nvSpPr>
        <p:spPr>
          <a:xfrm>
            <a:off x="6960907" y="2459681"/>
            <a:ext cx="1019340" cy="3165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algn="ctr"/>
            <a:r>
              <a:rPr lang="en-US" sz="1400" dirty="0">
                <a:solidFill>
                  <a:schemeClr val="tx1"/>
                </a:solidFill>
              </a:rPr>
              <a:t>N =1E3</a:t>
            </a:r>
          </a:p>
        </p:txBody>
      </p:sp>
      <p:sp>
        <p:nvSpPr>
          <p:cNvPr id="32" name="Oval 31">
            <a:extLst>
              <a:ext uri="{FF2B5EF4-FFF2-40B4-BE49-F238E27FC236}">
                <a16:creationId xmlns:a16="http://schemas.microsoft.com/office/drawing/2014/main" id="{C7F44147-77A6-9E4A-82EB-B6FE2931846F}"/>
              </a:ext>
            </a:extLst>
          </p:cNvPr>
          <p:cNvSpPr/>
          <p:nvPr/>
        </p:nvSpPr>
        <p:spPr>
          <a:xfrm>
            <a:off x="4872944" y="2266306"/>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71799E01-4790-C941-A884-AB9EC2A2DEB7}"/>
              </a:ext>
            </a:extLst>
          </p:cNvPr>
          <p:cNvSpPr/>
          <p:nvPr/>
        </p:nvSpPr>
        <p:spPr>
          <a:xfrm>
            <a:off x="1035138" y="2257050"/>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70A63015-D871-BB46-86A1-A90AE766AC6F}"/>
              </a:ext>
            </a:extLst>
          </p:cNvPr>
          <p:cNvSpPr/>
          <p:nvPr/>
        </p:nvSpPr>
        <p:spPr>
          <a:xfrm>
            <a:off x="4785449" y="4731891"/>
            <a:ext cx="3493766" cy="110780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marL="285750" indent="-285750">
              <a:buFont typeface="Arial" panose="020B0604020202020204" pitchFamily="34" charset="0"/>
              <a:buChar char="•"/>
            </a:pPr>
            <a:r>
              <a:rPr lang="en-US" sz="1400" dirty="0">
                <a:solidFill>
                  <a:schemeClr val="tx1"/>
                </a:solidFill>
              </a:rPr>
              <a:t>The micro-environment of my networks is the same as those in the paper-- good!</a:t>
            </a:r>
          </a:p>
          <a:p>
            <a:pPr marL="285750" indent="-285750">
              <a:buFont typeface="Arial" panose="020B0604020202020204" pitchFamily="34" charset="0"/>
              <a:buChar char="•"/>
            </a:pPr>
            <a:r>
              <a:rPr lang="en-US" sz="1400" dirty="0">
                <a:solidFill>
                  <a:schemeClr val="tx1"/>
                </a:solidFill>
              </a:rPr>
              <a:t>However, my simulation sizes will start to present problems when I look to calculate critical exponents and study phase trans</a:t>
            </a:r>
          </a:p>
        </p:txBody>
      </p:sp>
      <p:pic>
        <p:nvPicPr>
          <p:cNvPr id="36" name="Picture 35">
            <a:extLst>
              <a:ext uri="{FF2B5EF4-FFF2-40B4-BE49-F238E27FC236}">
                <a16:creationId xmlns:a16="http://schemas.microsoft.com/office/drawing/2014/main" id="{9A878F5C-3EF9-2746-91EC-4572078AA608}"/>
              </a:ext>
            </a:extLst>
          </p:cNvPr>
          <p:cNvPicPr>
            <a:picLocks noChangeAspect="1"/>
          </p:cNvPicPr>
          <p:nvPr/>
        </p:nvPicPr>
        <p:blipFill>
          <a:blip r:embed="rId5"/>
          <a:stretch>
            <a:fillRect/>
          </a:stretch>
        </p:blipFill>
        <p:spPr>
          <a:xfrm>
            <a:off x="9422370" y="4447948"/>
            <a:ext cx="3324914" cy="2284292"/>
          </a:xfrm>
          <a:prstGeom prst="rect">
            <a:avLst/>
          </a:prstGeom>
        </p:spPr>
      </p:pic>
      <p:sp>
        <p:nvSpPr>
          <p:cNvPr id="37" name="Rectangle 36">
            <a:extLst>
              <a:ext uri="{FF2B5EF4-FFF2-40B4-BE49-F238E27FC236}">
                <a16:creationId xmlns:a16="http://schemas.microsoft.com/office/drawing/2014/main" id="{765713E0-226F-FE4D-BDA1-6F03C7B35993}"/>
              </a:ext>
            </a:extLst>
          </p:cNvPr>
          <p:cNvSpPr/>
          <p:nvPr/>
        </p:nvSpPr>
        <p:spPr>
          <a:xfrm>
            <a:off x="11614019" y="4614850"/>
            <a:ext cx="1019340" cy="3165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45720" rIns="45720" rtlCol="0" anchor="t"/>
          <a:lstStyle/>
          <a:p>
            <a:pPr algn="ctr"/>
            <a:r>
              <a:rPr lang="en-US" sz="1400" dirty="0">
                <a:solidFill>
                  <a:schemeClr val="tx1"/>
                </a:solidFill>
              </a:rPr>
              <a:t>N = 5E2</a:t>
            </a:r>
          </a:p>
        </p:txBody>
      </p:sp>
      <p:sp>
        <p:nvSpPr>
          <p:cNvPr id="38" name="Oval 37">
            <a:extLst>
              <a:ext uri="{FF2B5EF4-FFF2-40B4-BE49-F238E27FC236}">
                <a16:creationId xmlns:a16="http://schemas.microsoft.com/office/drawing/2014/main" id="{A69C81B0-8D87-0540-98F4-5484C375C299}"/>
              </a:ext>
            </a:extLst>
          </p:cNvPr>
          <p:cNvSpPr/>
          <p:nvPr/>
        </p:nvSpPr>
        <p:spPr>
          <a:xfrm>
            <a:off x="9526056" y="4421475"/>
            <a:ext cx="335906" cy="23853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2295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99A5-5B01-BD43-BA98-94E104688029}"/>
              </a:ext>
            </a:extLst>
          </p:cNvPr>
          <p:cNvSpPr>
            <a:spLocks noGrp="1"/>
          </p:cNvSpPr>
          <p:nvPr>
            <p:ph type="title"/>
          </p:nvPr>
        </p:nvSpPr>
        <p:spPr/>
        <p:txBody>
          <a:bodyPr/>
          <a:lstStyle/>
          <a:p>
            <a:r>
              <a:rPr lang="en-US" u="sng" dirty="0"/>
              <a:t>Figure 2</a:t>
            </a:r>
            <a:r>
              <a:rPr lang="en-US" dirty="0"/>
              <a:t>: Troubles with system size begin when studying the “largest jump” order parameter (1/2)</a:t>
            </a:r>
          </a:p>
        </p:txBody>
      </p:sp>
      <p:sp>
        <p:nvSpPr>
          <p:cNvPr id="3" name="Text Placeholder 2">
            <a:extLst>
              <a:ext uri="{FF2B5EF4-FFF2-40B4-BE49-F238E27FC236}">
                <a16:creationId xmlns:a16="http://schemas.microsoft.com/office/drawing/2014/main" id="{CBA52788-8FB8-EE48-9026-C9CBBE09F85E}"/>
              </a:ext>
            </a:extLst>
          </p:cNvPr>
          <p:cNvSpPr>
            <a:spLocks noGrp="1"/>
          </p:cNvSpPr>
          <p:nvPr>
            <p:ph type="body" sz="quarter" idx="10"/>
          </p:nvPr>
        </p:nvSpPr>
        <p:spPr>
          <a:xfrm>
            <a:off x="-3692769" y="1559405"/>
            <a:ext cx="3692769" cy="4525963"/>
          </a:xfrm>
        </p:spPr>
        <p:txBody>
          <a:bodyPr/>
          <a:lstStyle/>
          <a:p>
            <a:r>
              <a:rPr lang="en-US" dirty="0"/>
              <a:t>Maximum jump in the order parameter over a number of system sizes</a:t>
            </a:r>
          </a:p>
          <a:p>
            <a:r>
              <a:rPr lang="en-US" dirty="0"/>
              <a:t>Lol, way off– going to need to go larger.</a:t>
            </a:r>
          </a:p>
          <a:p>
            <a:r>
              <a:rPr lang="en-US" dirty="0"/>
              <a:t>Have a few tricks up my sleeve to try to get into larger system sizes</a:t>
            </a:r>
          </a:p>
          <a:p>
            <a:r>
              <a:rPr lang="en-US" dirty="0"/>
              <a:t>Implemented via binary search</a:t>
            </a:r>
          </a:p>
        </p:txBody>
      </p:sp>
      <p:sp>
        <p:nvSpPr>
          <p:cNvPr id="4" name="Slide Number Placeholder 3">
            <a:extLst>
              <a:ext uri="{FF2B5EF4-FFF2-40B4-BE49-F238E27FC236}">
                <a16:creationId xmlns:a16="http://schemas.microsoft.com/office/drawing/2014/main" id="{3D002D24-D520-1E43-A5C1-B57656FFEFAB}"/>
              </a:ext>
            </a:extLst>
          </p:cNvPr>
          <p:cNvSpPr>
            <a:spLocks noGrp="1"/>
          </p:cNvSpPr>
          <p:nvPr>
            <p:ph type="sldNum" sz="quarter" idx="12"/>
          </p:nvPr>
        </p:nvSpPr>
        <p:spPr/>
        <p:txBody>
          <a:bodyPr/>
          <a:lstStyle/>
          <a:p>
            <a:fld id="{EA095AF8-6BEB-8C45-8170-679DD3DE7AA6}" type="slidenum">
              <a:rPr lang="en-US" smtClean="0"/>
              <a:pPr/>
              <a:t>8</a:t>
            </a:fld>
            <a:endParaRPr lang="en-US"/>
          </a:p>
        </p:txBody>
      </p:sp>
      <p:pic>
        <p:nvPicPr>
          <p:cNvPr id="10" name="Picture 9">
            <a:extLst>
              <a:ext uri="{FF2B5EF4-FFF2-40B4-BE49-F238E27FC236}">
                <a16:creationId xmlns:a16="http://schemas.microsoft.com/office/drawing/2014/main" id="{E9BBD15D-9FCF-934E-9286-7418A331736D}"/>
              </a:ext>
            </a:extLst>
          </p:cNvPr>
          <p:cNvPicPr>
            <a:picLocks noChangeAspect="1"/>
          </p:cNvPicPr>
          <p:nvPr/>
        </p:nvPicPr>
        <p:blipFill>
          <a:blip r:embed="rId2"/>
          <a:stretch>
            <a:fillRect/>
          </a:stretch>
        </p:blipFill>
        <p:spPr>
          <a:xfrm>
            <a:off x="633104" y="2258169"/>
            <a:ext cx="4589173" cy="3164620"/>
          </a:xfrm>
          <a:prstGeom prst="rect">
            <a:avLst/>
          </a:prstGeom>
        </p:spPr>
      </p:pic>
      <p:grpSp>
        <p:nvGrpSpPr>
          <p:cNvPr id="18" name="Group 17">
            <a:extLst>
              <a:ext uri="{FF2B5EF4-FFF2-40B4-BE49-F238E27FC236}">
                <a16:creationId xmlns:a16="http://schemas.microsoft.com/office/drawing/2014/main" id="{6EC6DBA3-8B61-6147-8FF6-2651D3A13874}"/>
              </a:ext>
            </a:extLst>
          </p:cNvPr>
          <p:cNvGrpSpPr/>
          <p:nvPr/>
        </p:nvGrpSpPr>
        <p:grpSpPr>
          <a:xfrm>
            <a:off x="1081378" y="2474179"/>
            <a:ext cx="4140899" cy="2580861"/>
            <a:chOff x="1137037" y="2307203"/>
            <a:chExt cx="4140899" cy="2580861"/>
          </a:xfrm>
          <a:solidFill>
            <a:schemeClr val="accent1">
              <a:lumMod val="20000"/>
              <a:lumOff val="80000"/>
            </a:schemeClr>
          </a:solidFill>
        </p:grpSpPr>
        <p:sp>
          <p:nvSpPr>
            <p:cNvPr id="11" name="Oval 10">
              <a:extLst>
                <a:ext uri="{FF2B5EF4-FFF2-40B4-BE49-F238E27FC236}">
                  <a16:creationId xmlns:a16="http://schemas.microsoft.com/office/drawing/2014/main" id="{68F7C2EC-2775-8741-A00F-CD2F13A3CC1F}"/>
                </a:ext>
              </a:extLst>
            </p:cNvPr>
            <p:cNvSpPr/>
            <p:nvPr/>
          </p:nvSpPr>
          <p:spPr>
            <a:xfrm>
              <a:off x="1137037" y="4659464"/>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78ED19B3-B185-5C49-86CC-0A1E76EBEE2B}"/>
                </a:ext>
              </a:extLst>
            </p:cNvPr>
            <p:cNvSpPr/>
            <p:nvPr/>
          </p:nvSpPr>
          <p:spPr>
            <a:xfrm>
              <a:off x="5049336" y="2307203"/>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43C7506F-EE19-DE48-9128-134D57CB6206}"/>
                </a:ext>
              </a:extLst>
            </p:cNvPr>
            <p:cNvSpPr/>
            <p:nvPr/>
          </p:nvSpPr>
          <p:spPr>
            <a:xfrm>
              <a:off x="3085235" y="4651513"/>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grpSp>
      <p:grpSp>
        <p:nvGrpSpPr>
          <p:cNvPr id="21" name="Group 20">
            <a:extLst>
              <a:ext uri="{FF2B5EF4-FFF2-40B4-BE49-F238E27FC236}">
                <a16:creationId xmlns:a16="http://schemas.microsoft.com/office/drawing/2014/main" id="{D248AC73-9E1C-5A4D-84ED-D08F49CB06FA}"/>
              </a:ext>
            </a:extLst>
          </p:cNvPr>
          <p:cNvGrpSpPr/>
          <p:nvPr/>
        </p:nvGrpSpPr>
        <p:grpSpPr>
          <a:xfrm>
            <a:off x="3029576" y="2474179"/>
            <a:ext cx="2192701" cy="2572910"/>
            <a:chOff x="3085235" y="2307203"/>
            <a:chExt cx="2192701" cy="2572910"/>
          </a:xfrm>
          <a:solidFill>
            <a:schemeClr val="accent1">
              <a:lumMod val="60000"/>
              <a:lumOff val="40000"/>
            </a:schemeClr>
          </a:solidFill>
        </p:grpSpPr>
        <p:sp>
          <p:nvSpPr>
            <p:cNvPr id="14" name="Oval 13">
              <a:extLst>
                <a:ext uri="{FF2B5EF4-FFF2-40B4-BE49-F238E27FC236}">
                  <a16:creationId xmlns:a16="http://schemas.microsoft.com/office/drawing/2014/main" id="{BAAAE946-346A-1542-A141-B2FF3AEF2563}"/>
                </a:ext>
              </a:extLst>
            </p:cNvPr>
            <p:cNvSpPr/>
            <p:nvPr/>
          </p:nvSpPr>
          <p:spPr>
            <a:xfrm>
              <a:off x="3085235" y="4651513"/>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19" name="Oval 18">
              <a:extLst>
                <a:ext uri="{FF2B5EF4-FFF2-40B4-BE49-F238E27FC236}">
                  <a16:creationId xmlns:a16="http://schemas.microsoft.com/office/drawing/2014/main" id="{FB748A6F-978A-BE4C-939A-5F2685EEAD32}"/>
                </a:ext>
              </a:extLst>
            </p:cNvPr>
            <p:cNvSpPr/>
            <p:nvPr/>
          </p:nvSpPr>
          <p:spPr>
            <a:xfrm>
              <a:off x="3992208" y="4545164"/>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F874D84E-3154-714D-BC3F-43B8A911211F}"/>
                </a:ext>
              </a:extLst>
            </p:cNvPr>
            <p:cNvSpPr/>
            <p:nvPr/>
          </p:nvSpPr>
          <p:spPr>
            <a:xfrm>
              <a:off x="5049336" y="2307203"/>
              <a:ext cx="228600" cy="228600"/>
            </a:xfrm>
            <a:prstGeom prst="ellipse">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grpSp>
      <p:grpSp>
        <p:nvGrpSpPr>
          <p:cNvPr id="25" name="Group 24">
            <a:extLst>
              <a:ext uri="{FF2B5EF4-FFF2-40B4-BE49-F238E27FC236}">
                <a16:creationId xmlns:a16="http://schemas.microsoft.com/office/drawing/2014/main" id="{2F5ED985-F249-D842-843D-071E5A1BF1DC}"/>
              </a:ext>
            </a:extLst>
          </p:cNvPr>
          <p:cNvGrpSpPr/>
          <p:nvPr/>
        </p:nvGrpSpPr>
        <p:grpSpPr>
          <a:xfrm>
            <a:off x="3936549" y="2474179"/>
            <a:ext cx="1285728" cy="2466561"/>
            <a:chOff x="3992208" y="2307203"/>
            <a:chExt cx="1285728" cy="2466561"/>
          </a:xfrm>
        </p:grpSpPr>
        <p:sp>
          <p:nvSpPr>
            <p:cNvPr id="22" name="Oval 21">
              <a:extLst>
                <a:ext uri="{FF2B5EF4-FFF2-40B4-BE49-F238E27FC236}">
                  <a16:creationId xmlns:a16="http://schemas.microsoft.com/office/drawing/2014/main" id="{8B433DFC-9259-2542-AE99-3F797DEFC2DB}"/>
                </a:ext>
              </a:extLst>
            </p:cNvPr>
            <p:cNvSpPr/>
            <p:nvPr/>
          </p:nvSpPr>
          <p:spPr>
            <a:xfrm>
              <a:off x="3992208" y="4545164"/>
              <a:ext cx="228600" cy="228600"/>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94C425D8-FB90-1746-AE66-B7F08090F0A7}"/>
                </a:ext>
              </a:extLst>
            </p:cNvPr>
            <p:cNvSpPr/>
            <p:nvPr/>
          </p:nvSpPr>
          <p:spPr>
            <a:xfrm>
              <a:off x="5049336" y="2307203"/>
              <a:ext cx="228600" cy="228600"/>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24" name="Oval 23">
              <a:extLst>
                <a:ext uri="{FF2B5EF4-FFF2-40B4-BE49-F238E27FC236}">
                  <a16:creationId xmlns:a16="http://schemas.microsoft.com/office/drawing/2014/main" id="{CA6BCDC8-0660-2C4F-9A6A-163B8BF4FD6E}"/>
                </a:ext>
              </a:extLst>
            </p:cNvPr>
            <p:cNvSpPr/>
            <p:nvPr/>
          </p:nvSpPr>
          <p:spPr>
            <a:xfrm>
              <a:off x="4457700" y="2829007"/>
              <a:ext cx="228600" cy="228600"/>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grpSp>
      <p:sp>
        <p:nvSpPr>
          <p:cNvPr id="26" name="Text Placeholder 1">
            <a:extLst>
              <a:ext uri="{FF2B5EF4-FFF2-40B4-BE49-F238E27FC236}">
                <a16:creationId xmlns:a16="http://schemas.microsoft.com/office/drawing/2014/main" id="{C1825FCC-CAB2-5849-8606-2AA3415F1C66}"/>
              </a:ext>
            </a:extLst>
          </p:cNvPr>
          <p:cNvSpPr txBox="1">
            <a:spLocks/>
          </p:cNvSpPr>
          <p:nvPr/>
        </p:nvSpPr>
        <p:spPr>
          <a:xfrm>
            <a:off x="5654648" y="2385389"/>
            <a:ext cx="2902942" cy="2661700"/>
          </a:xfrm>
          <a:prstGeom prst="rect">
            <a:avLst/>
          </a:prstGeom>
        </p:spPr>
        <p:txBody>
          <a:bodyPr vert="horz" lIns="91440" tIns="45720" rIns="91440" bIns="45720" rtlCol="0">
            <a:normAutofit/>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ＭＳ Ｐゴシック" charset="0"/>
                <a:cs typeface="Arial" panose="020B0604020202020204" pitchFamily="34" charset="0"/>
              </a:defRPr>
            </a:lvl2pPr>
            <a:lvl3pPr marL="1143000" indent="-228600" algn="l" defTabSz="457200" rtl="0" eaLnBrk="1" fontAlgn="base" hangingPunct="1">
              <a:spcBef>
                <a:spcPct val="20000"/>
              </a:spcBef>
              <a:spcAft>
                <a:spcPct val="0"/>
              </a:spcAft>
              <a:buFont typeface="Arial" charset="0"/>
              <a:buChar char="•"/>
              <a:defRPr sz="1400" kern="1200">
                <a:solidFill>
                  <a:schemeClr val="tx1"/>
                </a:solidFill>
                <a:latin typeface="Arial" panose="020B0604020202020204" pitchFamily="34" charset="0"/>
                <a:ea typeface="ＭＳ Ｐゴシック" charset="0"/>
                <a:cs typeface="Arial" panose="020B0604020202020204" pitchFamily="34"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Arial" panose="020B0604020202020204" pitchFamily="34" charset="0"/>
                <a:ea typeface="ＭＳ Ｐゴシック" charset="0"/>
                <a:cs typeface="Arial" panose="020B0604020202020204" pitchFamily="34" charset="0"/>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1400" dirty="0"/>
              <a:t>Divide </a:t>
            </a:r>
            <a:r>
              <a:rPr lang="en-US" sz="1400" b="1" i="1" dirty="0"/>
              <a:t>x</a:t>
            </a:r>
            <a:r>
              <a:rPr lang="en-US" sz="1400" dirty="0"/>
              <a:t>-range into two segments (“binary’)</a:t>
            </a:r>
          </a:p>
          <a:p>
            <a:pPr marL="457200" indent="-457200">
              <a:buFont typeface="+mj-lt"/>
              <a:buAutoNum type="arabicPeriod"/>
            </a:pPr>
            <a:r>
              <a:rPr lang="en-US" sz="1400" dirty="0"/>
              <a:t>Check in which range the jump in </a:t>
            </a:r>
            <a:r>
              <a:rPr lang="en-US" sz="1400" b="1" i="1" dirty="0"/>
              <a:t>y</a:t>
            </a:r>
            <a:r>
              <a:rPr lang="en-US" sz="1400" i="1" dirty="0"/>
              <a:t> </a:t>
            </a:r>
            <a:r>
              <a:rPr lang="en-US" sz="1400" dirty="0"/>
              <a:t>is greatest</a:t>
            </a:r>
          </a:p>
          <a:p>
            <a:pPr marL="457200" indent="-457200">
              <a:buFont typeface="+mj-lt"/>
              <a:buAutoNum type="arabicPeriod"/>
            </a:pPr>
            <a:r>
              <a:rPr lang="en-US" sz="1400" dirty="0"/>
              <a:t>Re-do search in that region and repeat until </a:t>
            </a:r>
            <a:r>
              <a:rPr lang="en-US" sz="1400" b="1" i="1" dirty="0"/>
              <a:t>x</a:t>
            </a:r>
            <a:r>
              <a:rPr lang="en-US" sz="1400" dirty="0"/>
              <a:t>-range can no longer be divided</a:t>
            </a:r>
          </a:p>
        </p:txBody>
      </p:sp>
      <p:sp>
        <p:nvSpPr>
          <p:cNvPr id="27" name="Rectangle 26">
            <a:extLst>
              <a:ext uri="{FF2B5EF4-FFF2-40B4-BE49-F238E27FC236}">
                <a16:creationId xmlns:a16="http://schemas.microsoft.com/office/drawing/2014/main" id="{C5360196-F821-1D45-B9B5-FD406AECE740}"/>
              </a:ext>
            </a:extLst>
          </p:cNvPr>
          <p:cNvSpPr/>
          <p:nvPr/>
        </p:nvSpPr>
        <p:spPr>
          <a:xfrm>
            <a:off x="680698" y="1648932"/>
            <a:ext cx="4589173" cy="48297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a:solidFill>
                  <a:srgbClr val="FFFFFF"/>
                </a:solidFill>
              </a:rPr>
              <a:t>Binary search to find “largest jump in C/N” order parameter for study</a:t>
            </a:r>
          </a:p>
        </p:txBody>
      </p:sp>
      <p:sp>
        <p:nvSpPr>
          <p:cNvPr id="28" name="Rectangle 27">
            <a:extLst>
              <a:ext uri="{FF2B5EF4-FFF2-40B4-BE49-F238E27FC236}">
                <a16:creationId xmlns:a16="http://schemas.microsoft.com/office/drawing/2014/main" id="{B0C042BB-CFCE-8047-9CBC-77185C865B34}"/>
              </a:ext>
            </a:extLst>
          </p:cNvPr>
          <p:cNvSpPr/>
          <p:nvPr/>
        </p:nvSpPr>
        <p:spPr>
          <a:xfrm>
            <a:off x="4444780" y="3216632"/>
            <a:ext cx="127220" cy="11645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580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heme/theme1.xml><?xml version="1.0" encoding="utf-8"?>
<a:theme xmlns:a="http://schemas.openxmlformats.org/drawingml/2006/main" name="Michigan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ichigan" id="{BAE3F2F4-D3C8-6E4E-8DEB-237BA6F3455E}" vid="{B063B7F2-CB90-C346-B89B-3B1ED6BC515D}"/>
    </a:ext>
  </a:extLst>
</a:theme>
</file>

<file path=ppt/theme/theme2.xml><?xml version="1.0" encoding="utf-8"?>
<a:theme xmlns:a="http://schemas.openxmlformats.org/drawingml/2006/main" name="Custom Design">
  <a:themeElements>
    <a:clrScheme name="Custom 1">
      <a:dk1>
        <a:sysClr val="windowText" lastClr="000000"/>
      </a:dk1>
      <a:lt1>
        <a:sysClr val="window" lastClr="FFFFFF"/>
      </a:lt1>
      <a:dk2>
        <a:srgbClr val="001B36"/>
      </a:dk2>
      <a:lt2>
        <a:srgbClr val="D1B882"/>
      </a:lt2>
      <a:accent1>
        <a:srgbClr val="F8C01B"/>
      </a:accent1>
      <a:accent2>
        <a:srgbClr val="771B19"/>
      </a:accent2>
      <a:accent3>
        <a:srgbClr val="99981D"/>
      </a:accent3>
      <a:accent4>
        <a:srgbClr val="155494"/>
      </a:accent4>
      <a:accent5>
        <a:srgbClr val="D24D20"/>
      </a:accent5>
      <a:accent6>
        <a:srgbClr val="009D8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ichigan" id="{BAE3F2F4-D3C8-6E4E-8DEB-237BA6F3455E}" vid="{9C9A0552-53A9-0344-B5B9-227D1415EB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Michigan Theme</Template>
  <TotalTime>1309</TotalTime>
  <Words>1226</Words>
  <Application>Microsoft Macintosh PowerPoint</Application>
  <PresentationFormat>On-screen Show (4:3)</PresentationFormat>
  <Paragraphs>136</Paragraphs>
  <Slides>13</Slides>
  <Notes>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Calibri</vt:lpstr>
      <vt:lpstr>Michigan Theme</vt:lpstr>
      <vt:lpstr>Custom Design</vt:lpstr>
      <vt:lpstr>Modelling explosive percolation under local rules: replicating paper results</vt:lpstr>
      <vt:lpstr>PowerPoint Presentation</vt:lpstr>
      <vt:lpstr>What are network growth models, how do they relate to percolation? </vt:lpstr>
      <vt:lpstr>We can think of network percolation as occupied edges, rather than sites</vt:lpstr>
      <vt:lpstr>In this paper, the authors investigate three different network percolation methods</vt:lpstr>
      <vt:lpstr>What is this paper looking to do? Why should we care?</vt:lpstr>
      <vt:lpstr>Figure 1: Validate that my model can replicate evolution of large cluster size over time</vt:lpstr>
      <vt:lpstr>Figure 3: Validating that my model replicates the correct edge degree distribution </vt:lpstr>
      <vt:lpstr>Figure 2: Troubles with system size begin when studying the “largest jump” order parameter (1/2)</vt:lpstr>
      <vt:lpstr>Figure 2: Troubles with system size begin when studying the “largest jump” order parameter (2/2)</vt:lpstr>
      <vt:lpstr>DPR’s critical behavior is independent of the number of choices at each edge addition step</vt:lpstr>
      <vt:lpstr>Critical behavior: Without larger systems, I cannot replicate the critical exponent calculations</vt:lpstr>
      <vt:lpstr>Challenges and next steps: Larger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explosive percolation under local rules: replicating paper results</dc:title>
  <dc:creator>Moran, Shannon</dc:creator>
  <cp:lastModifiedBy>Moran, Shannon</cp:lastModifiedBy>
  <cp:revision>31</cp:revision>
  <cp:lastPrinted>2018-12-04T13:58:27Z</cp:lastPrinted>
  <dcterms:created xsi:type="dcterms:W3CDTF">2018-12-03T17:43:35Z</dcterms:created>
  <dcterms:modified xsi:type="dcterms:W3CDTF">2018-12-04T15:33:13Z</dcterms:modified>
</cp:coreProperties>
</file>